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2" r:id="rId5"/>
    <p:sldId id="258" r:id="rId6"/>
    <p:sldId id="261" r:id="rId7"/>
    <p:sldId id="260" r:id="rId8"/>
    <p:sldId id="259" r:id="rId9"/>
    <p:sldId id="264" r:id="rId10"/>
    <p:sldId id="269" r:id="rId11"/>
    <p:sldId id="268" r:id="rId12"/>
    <p:sldId id="267" r:id="rId13"/>
    <p:sldId id="266" r:id="rId14"/>
    <p:sldId id="265" r:id="rId15"/>
    <p:sldId id="270" r:id="rId16"/>
    <p:sldId id="271" r:id="rId17"/>
    <p:sldId id="272" r:id="rId18"/>
    <p:sldId id="274"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La gestion de l’état civil en situation de crise sécuritaire en Afrique</a:t>
            </a:r>
          </a:p>
        </p:txBody>
      </p:sp>
      <p:sp>
        <p:nvSpPr>
          <p:cNvPr id="3" name="Sous-titre 2"/>
          <p:cNvSpPr>
            <a:spLocks noGrp="1"/>
          </p:cNvSpPr>
          <p:nvPr>
            <p:ph type="subTitle" idx="1"/>
          </p:nvPr>
        </p:nvSpPr>
        <p:spPr/>
        <p:txBody>
          <a:bodyPr>
            <a:normAutofit/>
          </a:bodyPr>
          <a:lstStyle/>
          <a:p>
            <a:r>
              <a:rPr lang="fr-CH" dirty="0" smtClean="0"/>
              <a:t>Par </a:t>
            </a:r>
          </a:p>
          <a:p>
            <a:r>
              <a:rPr lang="fr-CH" dirty="0" smtClean="0"/>
              <a:t>Alvine H. Assembe Ndi, Université de Douala</a:t>
            </a:r>
            <a:endParaRPr lang="fr-FR" dirty="0"/>
          </a:p>
        </p:txBody>
      </p:sp>
    </p:spTree>
    <p:extLst>
      <p:ext uri="{BB962C8B-B14F-4D97-AF65-F5344CB8AC3E}">
        <p14:creationId xmlns:p14="http://schemas.microsoft.com/office/powerpoint/2010/main" val="4279012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fr-CH" sz="2400" dirty="0" smtClean="0"/>
              <a:t>A-</a:t>
            </a:r>
            <a:r>
              <a:rPr lang="fr-CH" sz="2400" dirty="0"/>
              <a:t>Prise de conscience de l’importance de l’état civil comme axe de résolution des crises et lutte contre les marginalités par les pouvoirs publics</a:t>
            </a:r>
            <a:r>
              <a:rPr lang="fr-FR" sz="2400" dirty="0"/>
              <a:t/>
            </a:r>
            <a:br>
              <a:rPr lang="fr-FR" sz="2400" dirty="0"/>
            </a:br>
            <a:r>
              <a:rPr lang="fr-CH" sz="2400" dirty="0" smtClean="0"/>
              <a:t> </a:t>
            </a:r>
            <a:endParaRPr lang="fr-FR" sz="2400" dirty="0"/>
          </a:p>
        </p:txBody>
      </p:sp>
      <p:sp>
        <p:nvSpPr>
          <p:cNvPr id="3" name="Espace réservé du contenu 2"/>
          <p:cNvSpPr>
            <a:spLocks noGrp="1"/>
          </p:cNvSpPr>
          <p:nvPr>
            <p:ph idx="1"/>
          </p:nvPr>
        </p:nvSpPr>
        <p:spPr/>
        <p:txBody>
          <a:bodyPr/>
          <a:lstStyle/>
          <a:p>
            <a:endParaRPr lang="fr-FR" dirty="0" smtClean="0"/>
          </a:p>
          <a:p>
            <a:r>
              <a:rPr lang="fr-FR" dirty="0" smtClean="0"/>
              <a:t>La </a:t>
            </a:r>
            <a:r>
              <a:rPr lang="fr-FR" dirty="0"/>
              <a:t>volonté politique active est le déclencheur de toutes actions. </a:t>
            </a:r>
            <a:endParaRPr lang="fr-FR" dirty="0" smtClean="0"/>
          </a:p>
          <a:p>
            <a:r>
              <a:rPr lang="fr-FR" dirty="0"/>
              <a:t>La situation des réfugiés mérite une attention particulière car ceux-ci sont, le plus souvent, à la marge des procédures légales de l’état civil de leur pays d’accueil. </a:t>
            </a:r>
            <a:endParaRPr lang="fr-FR" dirty="0" smtClean="0"/>
          </a:p>
          <a:p>
            <a:r>
              <a:rPr lang="fr-FR" dirty="0"/>
              <a:t>En Centrafrique, </a:t>
            </a:r>
            <a:r>
              <a:rPr lang="fr-FR" dirty="0" smtClean="0"/>
              <a:t>la </a:t>
            </a:r>
            <a:r>
              <a:rPr lang="fr-FR" dirty="0"/>
              <a:t>Présidente de transition, </a:t>
            </a:r>
            <a:r>
              <a:rPr lang="fr-FR" dirty="0" err="1"/>
              <a:t>Cathérine</a:t>
            </a:r>
            <a:r>
              <a:rPr lang="fr-FR" dirty="0"/>
              <a:t> Samba-</a:t>
            </a:r>
            <a:r>
              <a:rPr lang="fr-FR" dirty="0" err="1"/>
              <a:t>Panza</a:t>
            </a:r>
            <a:r>
              <a:rPr lang="fr-FR" dirty="0"/>
              <a:t> a pris une décision exceptionnelle afin d’intégrer </a:t>
            </a:r>
            <a:r>
              <a:rPr lang="fr-FR" dirty="0" smtClean="0"/>
              <a:t>les enfants fantômes </a:t>
            </a:r>
            <a:r>
              <a:rPr lang="fr-FR" dirty="0"/>
              <a:t>dans le système </a:t>
            </a:r>
            <a:r>
              <a:rPr lang="fr-FR" dirty="0" smtClean="0"/>
              <a:t>légal (Signature du  décret </a:t>
            </a:r>
            <a:r>
              <a:rPr lang="fr-FR" dirty="0"/>
              <a:t>portant gratuité des services d’établissement des actes des enfants nés en période de </a:t>
            </a:r>
            <a:r>
              <a:rPr lang="fr-FR" dirty="0" smtClean="0"/>
              <a:t>conflit</a:t>
            </a:r>
            <a:endParaRPr lang="fr-FR" dirty="0"/>
          </a:p>
        </p:txBody>
      </p:sp>
    </p:spTree>
    <p:extLst>
      <p:ext uri="{BB962C8B-B14F-4D97-AF65-F5344CB8AC3E}">
        <p14:creationId xmlns:p14="http://schemas.microsoft.com/office/powerpoint/2010/main" val="2682291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CH" dirty="0" smtClean="0"/>
              <a:t>B- </a:t>
            </a:r>
            <a:r>
              <a:rPr lang="fr-CH" dirty="0"/>
              <a:t>Intégration des catégories vulnérables dans les statistiques officielles</a:t>
            </a:r>
            <a:r>
              <a:rPr lang="fr-FR" dirty="0"/>
              <a:t/>
            </a:r>
            <a:br>
              <a:rPr lang="fr-FR" dirty="0"/>
            </a:b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Compte </a:t>
            </a:r>
            <a:r>
              <a:rPr lang="fr-FR" dirty="0"/>
              <a:t>tenu du caractère marginal des populations qui vivent dans les lieux en conflits, la prise en charge de toute la population est opérée, y compris les groupes de populations vivant dans des zones d’accès difficiles. Dans les arrondissements de </a:t>
            </a:r>
            <a:r>
              <a:rPr lang="fr-FR" dirty="0" err="1"/>
              <a:t>Kolofata</a:t>
            </a:r>
            <a:r>
              <a:rPr lang="fr-FR" dirty="0"/>
              <a:t> et Mayo </a:t>
            </a:r>
            <a:r>
              <a:rPr lang="fr-FR" dirty="0" err="1"/>
              <a:t>Moskota</a:t>
            </a:r>
            <a:r>
              <a:rPr lang="fr-FR" dirty="0"/>
              <a:t> au Cameroun, 66,7% des femmes n’ont pas d’actes de naissance. </a:t>
            </a:r>
            <a:endParaRPr lang="fr-FR" dirty="0" smtClean="0"/>
          </a:p>
          <a:p>
            <a:r>
              <a:rPr lang="fr-FR" dirty="0"/>
              <a:t>L’intégration des catégories vulnérables dans les statistiques vise dont non seulement à permettre au gouvernement d’effectuer une bonne planification, mais surtout, de garantir leur droit à la nationalité. </a:t>
            </a:r>
          </a:p>
          <a:p>
            <a:endParaRPr lang="fr-FR" dirty="0"/>
          </a:p>
        </p:txBody>
      </p:sp>
    </p:spTree>
    <p:extLst>
      <p:ext uri="{BB962C8B-B14F-4D97-AF65-F5344CB8AC3E}">
        <p14:creationId xmlns:p14="http://schemas.microsoft.com/office/powerpoint/2010/main" val="3588825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CH" dirty="0"/>
              <a:t>III- </a:t>
            </a:r>
            <a:r>
              <a:rPr lang="fr-CH" b="1" dirty="0"/>
              <a:t>(</a:t>
            </a:r>
            <a:r>
              <a:rPr lang="fr-CH" b="1" dirty="0" err="1"/>
              <a:t>Re</a:t>
            </a:r>
            <a:r>
              <a:rPr lang="fr-CH" b="1" dirty="0"/>
              <a:t>) Invention d’un système de gestion résilient et efficace de l’établissement des actes de naissances</a:t>
            </a:r>
            <a:br>
              <a:rPr lang="fr-CH" b="1" dirty="0"/>
            </a:br>
            <a:endParaRPr lang="fr-FR" dirty="0"/>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Le </a:t>
            </a:r>
            <a:r>
              <a:rPr lang="fr-FR" dirty="0"/>
              <a:t>réveil des dirigeants africains en ce qui concerne la sécurisation et la modernisation de l’état civil est effectif. C’est la raison pour laquelle, en partenariat avec leurs partenaires au développement, des boîtes à outils ont été développés afin de construire des systèmes d’état civil résilient, quel que soit le contexte.</a:t>
            </a:r>
          </a:p>
          <a:p>
            <a:endParaRPr lang="fr-FR" dirty="0"/>
          </a:p>
        </p:txBody>
      </p:sp>
    </p:spTree>
    <p:extLst>
      <p:ext uri="{BB962C8B-B14F-4D97-AF65-F5344CB8AC3E}">
        <p14:creationId xmlns:p14="http://schemas.microsoft.com/office/powerpoint/2010/main" val="715121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A- La </a:t>
            </a:r>
            <a:r>
              <a:rPr lang="fr-CH" dirty="0"/>
              <a:t>réponse des pouvoirs publics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La question de l’état civil en Afrique de façon </a:t>
            </a:r>
            <a:r>
              <a:rPr lang="fr-FR" dirty="0" smtClean="0"/>
              <a:t>générale </a:t>
            </a:r>
            <a:r>
              <a:rPr lang="fr-FR" dirty="0"/>
              <a:t>et dans les zones en crise en particulier nécessite une réponse collective et globale. Dans cette perspective, les responsables africains en charge de l’état civil ont lancé depuis 2011, des conférences régionales afin de faire le point de la situation et de penser une synergie d’actions communes</a:t>
            </a:r>
            <a:r>
              <a:rPr lang="fr-FR" dirty="0" smtClean="0"/>
              <a:t>. (</a:t>
            </a:r>
          </a:p>
          <a:p>
            <a:r>
              <a:rPr lang="fr-FR" dirty="0" smtClean="0"/>
              <a:t>Recommandations de la Déclaration de Yamoussoukro de 2015:</a:t>
            </a:r>
          </a:p>
          <a:p>
            <a:endParaRPr lang="fr-FR" dirty="0" smtClean="0"/>
          </a:p>
          <a:p>
            <a:pPr marL="0" lvl="0" indent="0">
              <a:buNone/>
            </a:pPr>
            <a:r>
              <a:rPr lang="fr-FR" dirty="0" smtClean="0"/>
              <a:t>- a</a:t>
            </a:r>
            <a:r>
              <a:rPr lang="fr-CH" dirty="0" err="1"/>
              <a:t>méliorer</a:t>
            </a:r>
            <a:r>
              <a:rPr lang="fr-CH" dirty="0"/>
              <a:t> la préparation et la résilience des systèmes et services d’enregistrement des faits d’état civil dans les Etat fragiles et les pays en situations d’urgence pour assurer l’enregistrement de tous les faits d’état civil ;</a:t>
            </a:r>
            <a:endParaRPr lang="fr-FR" dirty="0"/>
          </a:p>
          <a:p>
            <a:pPr marL="0" lvl="0" indent="0">
              <a:buNone/>
            </a:pPr>
            <a:r>
              <a:rPr lang="fr-CH" dirty="0" smtClean="0"/>
              <a:t>- assurer </a:t>
            </a:r>
            <a:r>
              <a:rPr lang="fr-CH" dirty="0"/>
              <a:t>la protection et la sécurité des registres et des archives ;</a:t>
            </a:r>
            <a:endParaRPr lang="fr-FR" dirty="0"/>
          </a:p>
          <a:p>
            <a:pPr marL="0" indent="0">
              <a:buNone/>
            </a:pPr>
            <a:r>
              <a:rPr lang="fr-FR" dirty="0" smtClean="0"/>
              <a:t>- améliorer </a:t>
            </a:r>
            <a:r>
              <a:rPr lang="fr-FR" dirty="0"/>
              <a:t>la coordination des actions visant à rétablir et à maintenir l’enregistrement des faits d’état civil en situation d’urgence dans le cadre d’arrangements de collaboration entre les principaux acteurs</a:t>
            </a:r>
          </a:p>
        </p:txBody>
      </p:sp>
    </p:spTree>
    <p:extLst>
      <p:ext uri="{BB962C8B-B14F-4D97-AF65-F5344CB8AC3E}">
        <p14:creationId xmlns:p14="http://schemas.microsoft.com/office/powerpoint/2010/main" val="686326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a:t>Au Mali, le gouvernement a élaboré un </a:t>
            </a:r>
            <a:r>
              <a:rPr lang="fr-FR" i="1" dirty="0"/>
              <a:t>Guide du citoyen en matière d’enregistrement des naissances</a:t>
            </a:r>
            <a:r>
              <a:rPr lang="fr-FR" dirty="0"/>
              <a:t>. Cet outil dont la cible était la population malienne a été publié en 5 langues (le français, le bambara, le peul, le sonrai et le </a:t>
            </a:r>
            <a:r>
              <a:rPr lang="fr-FR" dirty="0" err="1"/>
              <a:t>tamashes</a:t>
            </a:r>
            <a:r>
              <a:rPr lang="fr-FR" dirty="0"/>
              <a:t>) afin de maximiser son appropriation tant par les milieux urbains que ruraux. </a:t>
            </a:r>
            <a:r>
              <a:rPr lang="fr-FR" dirty="0" smtClean="0"/>
              <a:t>Cette </a:t>
            </a:r>
            <a:r>
              <a:rPr lang="fr-FR" dirty="0"/>
              <a:t>expérience s’est étendue à la distribution de 100 copies audio et de 600 copies vidéo distribuées pour les personnes analphabètes afin de les intégrer dans la </a:t>
            </a:r>
            <a:r>
              <a:rPr lang="fr-FR" dirty="0" smtClean="0"/>
              <a:t>sensibilisation</a:t>
            </a:r>
          </a:p>
          <a:p>
            <a:r>
              <a:rPr lang="fr-FR" dirty="0" smtClean="0"/>
              <a:t>Le </a:t>
            </a:r>
            <a:r>
              <a:rPr lang="fr-FR" dirty="0"/>
              <a:t>Cameroun n’a pas attendu ces rencontres ministérielles de Haut niveau encore moins l’institution d’une Décennie spéciale pour repenser sa politique de l’état civil qu’elle a lancé en 2009. Celle-ci a pris réellement forme en 2011 dans le cadre du Programme de Réhabilitation et de modernisation de l’Etat civil (</a:t>
            </a:r>
            <a:r>
              <a:rPr lang="fr-FR" dirty="0" smtClean="0"/>
              <a:t>PRE2C).</a:t>
            </a:r>
            <a:endParaRPr lang="fr-FR" dirty="0"/>
          </a:p>
        </p:txBody>
      </p:sp>
    </p:spTree>
    <p:extLst>
      <p:ext uri="{BB962C8B-B14F-4D97-AF65-F5344CB8AC3E}">
        <p14:creationId xmlns:p14="http://schemas.microsoft.com/office/powerpoint/2010/main" val="3476325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t>Les différentes crises sécuritaires que ce pays connait depuis 2014 ont trouvé un dispositif embryonnaire de résilience de l’état civil. Dans le cadre de cette nouvelle orientation, la numérisation des données a été identifiée comme étant un élément-clé de la modernisation et de la sécurisation du système de l’état civil. Fautes de moyens financiers et logistiques, la numérisation de l’état civil tarde à prendre </a:t>
            </a:r>
            <a:r>
              <a:rPr lang="fr-FR" dirty="0" smtClean="0"/>
              <a:t>corps .</a:t>
            </a:r>
          </a:p>
          <a:p>
            <a:r>
              <a:rPr lang="fr-CH" dirty="0" smtClean="0"/>
              <a:t>Exemple de l’hôpital de </a:t>
            </a:r>
            <a:r>
              <a:rPr lang="fr-CH" dirty="0" err="1" smtClean="0"/>
              <a:t>Kolofata</a:t>
            </a:r>
            <a:endParaRPr lang="fr-CH" dirty="0" smtClean="0"/>
          </a:p>
          <a:p>
            <a:r>
              <a:rPr lang="fr-CH" dirty="0" smtClean="0"/>
              <a:t>Au Cameroun, </a:t>
            </a:r>
            <a:r>
              <a:rPr lang="fr-FR" dirty="0"/>
              <a:t>les CTD  disposent de certains leviers qu’ils peuvent actionner pour le développement de leur </a:t>
            </a:r>
            <a:r>
              <a:rPr lang="fr-FR" dirty="0" smtClean="0"/>
              <a:t>localité </a:t>
            </a:r>
          </a:p>
          <a:p>
            <a:r>
              <a:rPr lang="fr-FR" dirty="0" smtClean="0"/>
              <a:t>Expérience de </a:t>
            </a:r>
            <a:r>
              <a:rPr lang="fr-FR" dirty="0" err="1" smtClean="0"/>
              <a:t>Mozogo</a:t>
            </a:r>
            <a:r>
              <a:rPr lang="fr-FR" dirty="0" smtClean="0"/>
              <a:t>: </a:t>
            </a:r>
            <a:r>
              <a:rPr lang="fr-FR" dirty="0"/>
              <a:t>fonctionnement quasi permanent, depuis 2020, des 9 centres d’état civil secondaire de </a:t>
            </a:r>
            <a:r>
              <a:rPr lang="fr-FR" dirty="0" err="1"/>
              <a:t>Moskota</a:t>
            </a:r>
            <a:r>
              <a:rPr lang="fr-FR" dirty="0"/>
              <a:t>, </a:t>
            </a:r>
            <a:r>
              <a:rPr lang="fr-FR" dirty="0" err="1"/>
              <a:t>Zeleved</a:t>
            </a:r>
            <a:r>
              <a:rPr lang="fr-FR" dirty="0"/>
              <a:t>, Talla, Gazelle, </a:t>
            </a:r>
            <a:r>
              <a:rPr lang="fr-FR" dirty="0" err="1"/>
              <a:t>Mouldougoua</a:t>
            </a:r>
            <a:r>
              <a:rPr lang="fr-FR" dirty="0"/>
              <a:t>, </a:t>
            </a:r>
            <a:r>
              <a:rPr lang="fr-FR" dirty="0" err="1"/>
              <a:t>Mozogo</a:t>
            </a:r>
            <a:r>
              <a:rPr lang="fr-FR" dirty="0"/>
              <a:t> centre, </a:t>
            </a:r>
            <a:r>
              <a:rPr lang="fr-FR" dirty="0" err="1"/>
              <a:t>Nguetchewé</a:t>
            </a:r>
            <a:r>
              <a:rPr lang="fr-FR" dirty="0"/>
              <a:t>, </a:t>
            </a:r>
            <a:r>
              <a:rPr lang="fr-FR" dirty="0" err="1"/>
              <a:t>Cheri</a:t>
            </a:r>
            <a:r>
              <a:rPr lang="fr-FR" dirty="0"/>
              <a:t> </a:t>
            </a:r>
            <a:r>
              <a:rPr lang="fr-FR" dirty="0" err="1"/>
              <a:t>moussari</a:t>
            </a:r>
            <a:r>
              <a:rPr lang="fr-FR" dirty="0"/>
              <a:t>, </a:t>
            </a:r>
            <a:r>
              <a:rPr lang="fr-FR" dirty="0" err="1"/>
              <a:t>Assighassia</a:t>
            </a:r>
            <a:r>
              <a:rPr lang="fr-FR" dirty="0"/>
              <a:t> qui sont, pour le moment basés au niveau de la plaine de cette </a:t>
            </a:r>
            <a:r>
              <a:rPr lang="fr-FR" dirty="0" smtClean="0"/>
              <a:t>commune.</a:t>
            </a:r>
          </a:p>
          <a:p>
            <a:endParaRPr lang="fr-FR" dirty="0"/>
          </a:p>
        </p:txBody>
      </p:sp>
    </p:spTree>
    <p:extLst>
      <p:ext uri="{BB962C8B-B14F-4D97-AF65-F5344CB8AC3E}">
        <p14:creationId xmlns:p14="http://schemas.microsoft.com/office/powerpoint/2010/main" val="2094197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En Centrafrique, la question de la restauration de l’état civil a été inscrite à l’agenda des bailleurs de fonds et du gouvernement. C’est ainsi que dans l’organigramme du ministère de l’intérieur, une direction chargée exclusivement de l’état civil et de la démographie a été créée</a:t>
            </a:r>
          </a:p>
        </p:txBody>
      </p:sp>
    </p:spTree>
    <p:extLst>
      <p:ext uri="{BB962C8B-B14F-4D97-AF65-F5344CB8AC3E}">
        <p14:creationId xmlns:p14="http://schemas.microsoft.com/office/powerpoint/2010/main" val="1562442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CH" dirty="0" smtClean="0"/>
              <a:t>B- </a:t>
            </a:r>
            <a:r>
              <a:rPr lang="fr-CH" dirty="0"/>
              <a:t>Apport des acteurs non étatiques</a:t>
            </a:r>
            <a:r>
              <a:rPr lang="fr-FR" dirty="0"/>
              <a:t/>
            </a:r>
            <a:br>
              <a:rPr lang="fr-FR" dirty="0"/>
            </a:br>
            <a:endParaRPr lang="fr-FR" dirty="0"/>
          </a:p>
        </p:txBody>
      </p:sp>
      <p:sp>
        <p:nvSpPr>
          <p:cNvPr id="3" name="Espace réservé du contenu 2"/>
          <p:cNvSpPr>
            <a:spLocks noGrp="1"/>
          </p:cNvSpPr>
          <p:nvPr>
            <p:ph idx="1"/>
          </p:nvPr>
        </p:nvSpPr>
        <p:spPr/>
        <p:txBody>
          <a:bodyPr/>
          <a:lstStyle/>
          <a:p>
            <a:endParaRPr lang="fr-CH" dirty="0" smtClean="0"/>
          </a:p>
          <a:p>
            <a:endParaRPr lang="fr-CH" dirty="0"/>
          </a:p>
          <a:p>
            <a:r>
              <a:rPr lang="fr-CH" dirty="0" smtClean="0"/>
              <a:t>GIZ (PAMEC</a:t>
            </a:r>
            <a:r>
              <a:rPr lang="fr-CH" dirty="0" smtClean="0"/>
              <a:t>)</a:t>
            </a:r>
          </a:p>
          <a:p>
            <a:r>
              <a:rPr lang="fr-CH" dirty="0" smtClean="0"/>
              <a:t>AFD</a:t>
            </a:r>
          </a:p>
          <a:p>
            <a:r>
              <a:rPr lang="fr-CH" dirty="0" smtClean="0"/>
              <a:t>La Suède</a:t>
            </a:r>
          </a:p>
          <a:p>
            <a:r>
              <a:rPr lang="fr-CH" dirty="0" smtClean="0"/>
              <a:t>Actions </a:t>
            </a:r>
            <a:r>
              <a:rPr lang="fr-CH" dirty="0" smtClean="0"/>
              <a:t>des ONG, NR, </a:t>
            </a:r>
            <a:r>
              <a:rPr lang="fr-CH" dirty="0" smtClean="0"/>
              <a:t>ECPY, ALDEPA (</a:t>
            </a:r>
            <a:r>
              <a:rPr lang="fr-FR" dirty="0"/>
              <a:t>Action locale pour un développement participatif et </a:t>
            </a:r>
            <a:r>
              <a:rPr lang="fr-FR" dirty="0" smtClean="0"/>
              <a:t>autogéré)</a:t>
            </a:r>
            <a:r>
              <a:rPr lang="fr-CH" dirty="0" smtClean="0"/>
              <a:t> </a:t>
            </a:r>
            <a:r>
              <a:rPr lang="fr-CH" dirty="0" smtClean="0"/>
              <a:t>( Enquêtes</a:t>
            </a:r>
            <a:r>
              <a:rPr lang="fr-CH" dirty="0" smtClean="0"/>
              <a:t>, accompagnement et assistance des personnes sans actes de naissance, </a:t>
            </a:r>
            <a:r>
              <a:rPr lang="fr-CH" dirty="0" smtClean="0"/>
              <a:t>Hôpitaux pilotes,  financement des audiences foraines </a:t>
            </a:r>
            <a:r>
              <a:rPr lang="fr-CH" dirty="0" err="1" smtClean="0"/>
              <a:t>etc</a:t>
            </a:r>
            <a:r>
              <a:rPr lang="fr-CH" dirty="0" smtClean="0"/>
              <a:t>).</a:t>
            </a:r>
          </a:p>
          <a:p>
            <a:endParaRPr lang="fr-FR" dirty="0"/>
          </a:p>
        </p:txBody>
      </p:sp>
    </p:spTree>
    <p:extLst>
      <p:ext uri="{BB962C8B-B14F-4D97-AF65-F5344CB8AC3E}">
        <p14:creationId xmlns:p14="http://schemas.microsoft.com/office/powerpoint/2010/main" val="1901162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Conclusion</a:t>
            </a:r>
            <a:endParaRPr lang="fr-FR" dirty="0"/>
          </a:p>
        </p:txBody>
      </p:sp>
      <p:sp>
        <p:nvSpPr>
          <p:cNvPr id="3" name="Espace réservé du contenu 2"/>
          <p:cNvSpPr>
            <a:spLocks noGrp="1"/>
          </p:cNvSpPr>
          <p:nvPr>
            <p:ph idx="1"/>
          </p:nvPr>
        </p:nvSpPr>
        <p:spPr/>
        <p:txBody>
          <a:bodyPr/>
          <a:lstStyle/>
          <a:p>
            <a:r>
              <a:rPr lang="fr-FR" dirty="0"/>
              <a:t>La gestion de l’état civil en situation de crise sécuritaire en Afrique est préoccupante. Toutefois, compte tenu de l’enjeu de ce système dans la planification, le développement, la sécurité et la résolution des conflits dans ce continent, un mécanisme de résilience prend forme au niveau national et régional. Longtemps relégué à la périphérie des politiques publiques africaines, l’état civil gagne en importance, ce qui augure un avenir possible et l’un des leviers de la gestion des crises sécuritaires en Afrique. </a:t>
            </a:r>
          </a:p>
          <a:p>
            <a:endParaRPr lang="fr-FR" dirty="0"/>
          </a:p>
        </p:txBody>
      </p:sp>
    </p:spTree>
    <p:extLst>
      <p:ext uri="{BB962C8B-B14F-4D97-AF65-F5344CB8AC3E}">
        <p14:creationId xmlns:p14="http://schemas.microsoft.com/office/powerpoint/2010/main" val="1695670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CH" dirty="0" smtClean="0"/>
          </a:p>
          <a:p>
            <a:pPr marL="0" indent="0">
              <a:buNone/>
            </a:pPr>
            <a:r>
              <a:rPr lang="fr-CH"/>
              <a:t> </a:t>
            </a:r>
            <a:r>
              <a:rPr lang="fr-CH" smtClean="0"/>
              <a:t>                                                        Thank</a:t>
            </a:r>
            <a:r>
              <a:rPr lang="fr-CH" dirty="0" smtClean="0"/>
              <a:t> </a:t>
            </a:r>
            <a:r>
              <a:rPr lang="fr-CH" dirty="0" err="1" smtClean="0"/>
              <a:t>you</a:t>
            </a:r>
            <a:r>
              <a:rPr lang="fr-CH" dirty="0" smtClean="0"/>
              <a:t> for </a:t>
            </a:r>
            <a:r>
              <a:rPr lang="fr-CH" dirty="0" err="1" smtClean="0"/>
              <a:t>your</a:t>
            </a:r>
            <a:r>
              <a:rPr lang="fr-CH" dirty="0" smtClean="0"/>
              <a:t> </a:t>
            </a:r>
            <a:r>
              <a:rPr lang="fr-CH" dirty="0" err="1" smtClean="0"/>
              <a:t>Kind</a:t>
            </a:r>
            <a:r>
              <a:rPr lang="fr-CH" dirty="0" smtClean="0"/>
              <a:t> attention!</a:t>
            </a:r>
            <a:endParaRPr lang="fr-FR" dirty="0"/>
          </a:p>
        </p:txBody>
      </p:sp>
    </p:spTree>
    <p:extLst>
      <p:ext uri="{BB962C8B-B14F-4D97-AF65-F5344CB8AC3E}">
        <p14:creationId xmlns:p14="http://schemas.microsoft.com/office/powerpoint/2010/main" val="4167466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En guise d’introduction </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L’état civil:  </a:t>
            </a:r>
            <a:r>
              <a:rPr lang="fr-FR" dirty="0"/>
              <a:t>une institution ayant pour fonction d’enregistrer les différents évènements qui constituent ou modifient l’état d’une personne. Il compte trois composantes principales : les naissances, les mariages et les décès</a:t>
            </a:r>
            <a:r>
              <a:rPr lang="fr-FR" dirty="0" smtClean="0"/>
              <a:t>.</a:t>
            </a:r>
          </a:p>
          <a:p>
            <a:r>
              <a:rPr lang="fr-FR" dirty="0" smtClean="0"/>
              <a:t>Enregistrement de l’état civil: le </a:t>
            </a:r>
            <a:r>
              <a:rPr lang="fr-FR" dirty="0"/>
              <a:t>fait d’inscrire dans un registre d’état civil de façon continue, permanente et universelle, les naissances et leurs caractéristiques, conformément aux prescriptions juridiques nationales en </a:t>
            </a:r>
            <a:r>
              <a:rPr lang="fr-FR" dirty="0" smtClean="0"/>
              <a:t>vigueur.</a:t>
            </a:r>
          </a:p>
          <a:p>
            <a:r>
              <a:rPr lang="fr-FR" dirty="0" smtClean="0"/>
              <a:t>Son rôle?  L’établissement </a:t>
            </a:r>
            <a:r>
              <a:rPr lang="fr-FR" dirty="0"/>
              <a:t>de la personnalité juridique d’un individu tout en jetant les bases de la protection de ces droits fondamentaux. </a:t>
            </a:r>
          </a:p>
        </p:txBody>
      </p:sp>
    </p:spTree>
    <p:extLst>
      <p:ext uri="{BB962C8B-B14F-4D97-AF65-F5344CB8AC3E}">
        <p14:creationId xmlns:p14="http://schemas.microsoft.com/office/powerpoint/2010/main" val="513746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Problématique et méthodologie</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Problématique: les </a:t>
            </a:r>
            <a:r>
              <a:rPr lang="fr-FR" dirty="0"/>
              <a:t>complexités qui encadrent les systèmes d’enregistrement des faits d’état civil en général et des actes de naissance en particulier dans des situations de crise sécuritaire. </a:t>
            </a:r>
            <a:endParaRPr lang="fr-FR" dirty="0" smtClean="0"/>
          </a:p>
          <a:p>
            <a:endParaRPr lang="fr-CH" dirty="0" smtClean="0"/>
          </a:p>
          <a:p>
            <a:r>
              <a:rPr lang="fr-CH" dirty="0" smtClean="0"/>
              <a:t>Méthode utilisée: </a:t>
            </a:r>
            <a:r>
              <a:rPr lang="fr-FR" dirty="0"/>
              <a:t>La méthode inductive et le </a:t>
            </a:r>
            <a:r>
              <a:rPr lang="fr-FR" dirty="0" err="1" smtClean="0"/>
              <a:t>systémisme</a:t>
            </a:r>
            <a:r>
              <a:rPr lang="fr-FR" dirty="0" smtClean="0"/>
              <a:t>. </a:t>
            </a:r>
            <a:endParaRPr lang="fr-FR" dirty="0"/>
          </a:p>
        </p:txBody>
      </p:sp>
    </p:spTree>
    <p:extLst>
      <p:ext uri="{BB962C8B-B14F-4D97-AF65-F5344CB8AC3E}">
        <p14:creationId xmlns:p14="http://schemas.microsoft.com/office/powerpoint/2010/main" val="749410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Plan</a:t>
            </a:r>
            <a:endParaRPr lang="fr-FR" dirty="0"/>
          </a:p>
        </p:txBody>
      </p:sp>
      <p:sp>
        <p:nvSpPr>
          <p:cNvPr id="3" name="Espace réservé du contenu 2"/>
          <p:cNvSpPr>
            <a:spLocks noGrp="1"/>
          </p:cNvSpPr>
          <p:nvPr>
            <p:ph idx="1"/>
          </p:nvPr>
        </p:nvSpPr>
        <p:spPr/>
        <p:txBody>
          <a:bodyPr>
            <a:normAutofit fontScale="85000" lnSpcReduction="20000"/>
          </a:bodyPr>
          <a:lstStyle/>
          <a:p>
            <a:pPr lvl="0"/>
            <a:r>
              <a:rPr lang="fr-CH" b="1" dirty="0" smtClean="0"/>
              <a:t>I- Diagnostic </a:t>
            </a:r>
            <a:r>
              <a:rPr lang="fr-CH" b="1" dirty="0"/>
              <a:t>et dysfonctionnement de l’état civil dans les régions en conflit : comprendre le goulot </a:t>
            </a:r>
            <a:r>
              <a:rPr lang="fr-CH" b="1" dirty="0" smtClean="0"/>
              <a:t>d’étranglement</a:t>
            </a:r>
          </a:p>
          <a:p>
            <a:r>
              <a:rPr lang="fr-CH" dirty="0" smtClean="0"/>
              <a:t>A- Absence </a:t>
            </a:r>
            <a:r>
              <a:rPr lang="fr-CH" dirty="0"/>
              <a:t>des pouvoirs publics dans les </a:t>
            </a:r>
            <a:r>
              <a:rPr lang="fr-CH" dirty="0" smtClean="0"/>
              <a:t>périphéries</a:t>
            </a:r>
          </a:p>
          <a:p>
            <a:pPr lvl="0"/>
            <a:r>
              <a:rPr lang="fr-CH" dirty="0" smtClean="0"/>
              <a:t>B- Affaiblissement </a:t>
            </a:r>
            <a:r>
              <a:rPr lang="fr-CH" dirty="0"/>
              <a:t>d’un système déjà fragilisé</a:t>
            </a:r>
            <a:endParaRPr lang="fr-FR" dirty="0"/>
          </a:p>
          <a:p>
            <a:pPr lvl="0"/>
            <a:r>
              <a:rPr lang="fr-CH" dirty="0" smtClean="0"/>
              <a:t>II- </a:t>
            </a:r>
            <a:r>
              <a:rPr lang="fr-CH" b="1" dirty="0"/>
              <a:t>Impact des crises sécuritaires dans le domaine de l’établissement des actes de naissances</a:t>
            </a:r>
            <a:endParaRPr lang="fr-FR" dirty="0"/>
          </a:p>
          <a:p>
            <a:pPr lvl="0"/>
            <a:r>
              <a:rPr lang="fr-CH" dirty="0" smtClean="0"/>
              <a:t>A- Prise de conscience de l’importance de l’état civil comme axe de résolution des crises et lutte contre les marginalités par les pouvoirs publics</a:t>
            </a:r>
            <a:endParaRPr lang="fr-FR" dirty="0" smtClean="0"/>
          </a:p>
          <a:p>
            <a:pPr lvl="0"/>
            <a:r>
              <a:rPr lang="fr-CH" dirty="0" smtClean="0"/>
              <a:t>B- </a:t>
            </a:r>
            <a:r>
              <a:rPr lang="fr-CH" dirty="0"/>
              <a:t>Intégration des catégories vulnérables dans les statistiques officielles</a:t>
            </a:r>
            <a:endParaRPr lang="fr-FR" dirty="0"/>
          </a:p>
          <a:p>
            <a:pPr lvl="0"/>
            <a:r>
              <a:rPr lang="fr-CH" dirty="0" smtClean="0"/>
              <a:t>III- </a:t>
            </a:r>
            <a:r>
              <a:rPr lang="fr-CH" b="1" dirty="0"/>
              <a:t>(</a:t>
            </a:r>
            <a:r>
              <a:rPr lang="fr-CH" b="1" dirty="0" err="1"/>
              <a:t>Re</a:t>
            </a:r>
            <a:r>
              <a:rPr lang="fr-CH" b="1" dirty="0"/>
              <a:t>) Invention d’un système de gestion résilient et efficace de l’établissement des actes de </a:t>
            </a:r>
            <a:r>
              <a:rPr lang="fr-CH" b="1" dirty="0" smtClean="0"/>
              <a:t>naissances</a:t>
            </a:r>
          </a:p>
          <a:p>
            <a:r>
              <a:rPr lang="fr-CH" b="1" dirty="0" smtClean="0"/>
              <a:t>A- </a:t>
            </a:r>
            <a:r>
              <a:rPr lang="fr-CH" dirty="0"/>
              <a:t>La réponse des pouvoirs publics</a:t>
            </a:r>
            <a:endParaRPr lang="fr-FR" dirty="0"/>
          </a:p>
          <a:p>
            <a:r>
              <a:rPr lang="fr-CH" dirty="0" smtClean="0"/>
              <a:t>B- </a:t>
            </a:r>
            <a:r>
              <a:rPr lang="fr-CH" dirty="0"/>
              <a:t>Apport des acteurs non étatiques</a:t>
            </a:r>
            <a:endParaRPr lang="fr-FR" dirty="0"/>
          </a:p>
          <a:p>
            <a:pPr lvl="0"/>
            <a:endParaRPr lang="fr-FR" dirty="0"/>
          </a:p>
          <a:p>
            <a:endParaRPr lang="fr-FR" dirty="0"/>
          </a:p>
          <a:p>
            <a:pPr lvl="0"/>
            <a:endParaRPr lang="fr-FR" dirty="0"/>
          </a:p>
          <a:p>
            <a:endParaRPr lang="fr-FR" dirty="0"/>
          </a:p>
        </p:txBody>
      </p:sp>
    </p:spTree>
    <p:extLst>
      <p:ext uri="{BB962C8B-B14F-4D97-AF65-F5344CB8AC3E}">
        <p14:creationId xmlns:p14="http://schemas.microsoft.com/office/powerpoint/2010/main" val="638061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t>I- Diagnostic et dysfonctionnement de l’état civil dans les régions en conflit : comprendre le goulot d’étranglement</a:t>
            </a:r>
            <a:br>
              <a:rPr lang="fr-FR" sz="2800" dirty="0"/>
            </a:br>
            <a:endParaRPr lang="fr-FR" sz="2800" dirty="0"/>
          </a:p>
        </p:txBody>
      </p:sp>
      <p:sp>
        <p:nvSpPr>
          <p:cNvPr id="3" name="Espace réservé du contenu 2"/>
          <p:cNvSpPr>
            <a:spLocks noGrp="1"/>
          </p:cNvSpPr>
          <p:nvPr>
            <p:ph idx="1"/>
          </p:nvPr>
        </p:nvSpPr>
        <p:spPr/>
        <p:txBody>
          <a:bodyPr/>
          <a:lstStyle/>
          <a:p>
            <a:endParaRPr lang="fr-FR" dirty="0" smtClean="0"/>
          </a:p>
          <a:p>
            <a:r>
              <a:rPr lang="fr-FR" dirty="0" smtClean="0"/>
              <a:t>Le </a:t>
            </a:r>
            <a:r>
              <a:rPr lang="fr-FR" dirty="0"/>
              <a:t>non-enregistrement des naissances </a:t>
            </a:r>
            <a:r>
              <a:rPr lang="fr-FR" dirty="0" smtClean="0"/>
              <a:t>constitue </a:t>
            </a:r>
            <a:r>
              <a:rPr lang="fr-FR" dirty="0"/>
              <a:t>un facteur de vulnérabilité dont il importe de poser un diagnostic et relever les irrégularités dans les régions en proie aux crises sécuritaires en Afrique. L’absence de l’Etat, l’affaiblissement du système de l’état civil constituent ici deux facteurs inhibiteurs à l’établissement des actes de naissances dans ces régions.</a:t>
            </a:r>
          </a:p>
          <a:p>
            <a:endParaRPr lang="fr-FR" dirty="0"/>
          </a:p>
        </p:txBody>
      </p:sp>
    </p:spTree>
    <p:extLst>
      <p:ext uri="{BB962C8B-B14F-4D97-AF65-F5344CB8AC3E}">
        <p14:creationId xmlns:p14="http://schemas.microsoft.com/office/powerpoint/2010/main" val="4093013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 Absence des pouvoirs publics dans les périphéries</a:t>
            </a:r>
            <a:br>
              <a:rPr lang="fr-FR" dirty="0"/>
            </a:br>
            <a:endParaRPr lang="fr-FR" dirty="0"/>
          </a:p>
        </p:txBody>
      </p:sp>
      <p:sp>
        <p:nvSpPr>
          <p:cNvPr id="3" name="Espace réservé du contenu 2"/>
          <p:cNvSpPr>
            <a:spLocks noGrp="1"/>
          </p:cNvSpPr>
          <p:nvPr>
            <p:ph idx="1"/>
          </p:nvPr>
        </p:nvSpPr>
        <p:spPr/>
        <p:txBody>
          <a:bodyPr>
            <a:normAutofit/>
          </a:bodyPr>
          <a:lstStyle/>
          <a:p>
            <a:r>
              <a:rPr lang="fr-FR" dirty="0" smtClean="0"/>
              <a:t>L’état </a:t>
            </a:r>
            <a:r>
              <a:rPr lang="fr-FR" dirty="0"/>
              <a:t>civil est “la source fondamentale de la statistique publique dont la déficience du fonctionnement a été constatée ou perdure depuis bientôt un demi-siècle au Cameroun” </a:t>
            </a:r>
            <a:r>
              <a:rPr lang="fr-FR" dirty="0" smtClean="0"/>
              <a:t>.</a:t>
            </a:r>
          </a:p>
          <a:p>
            <a:r>
              <a:rPr lang="fr-FR" dirty="0" smtClean="0"/>
              <a:t>Les </a:t>
            </a:r>
            <a:r>
              <a:rPr lang="fr-FR" dirty="0"/>
              <a:t>articles 7 et 8 de la CDE exigent l’enregistrement de la naissance d’un enfant dès sa naissance</a:t>
            </a:r>
            <a:r>
              <a:rPr lang="fr-FR" dirty="0" smtClean="0"/>
              <a:t>. </a:t>
            </a:r>
          </a:p>
          <a:p>
            <a:r>
              <a:rPr lang="fr-FR" dirty="0" smtClean="0"/>
              <a:t>Dans </a:t>
            </a:r>
            <a:r>
              <a:rPr lang="fr-FR" dirty="0"/>
              <a:t>les zones en situation de crise sécuritaire, on observe une dynamique de la vulnérabilité de l’enfant qui peut conduire à des risques se rapportant à sa reconnaissance , sa santé, mais également à des mesures politiques . </a:t>
            </a:r>
            <a:endParaRPr lang="fr-FR" dirty="0" smtClean="0"/>
          </a:p>
          <a:p>
            <a:r>
              <a:rPr lang="fr-FR" dirty="0" smtClean="0"/>
              <a:t>Au </a:t>
            </a:r>
            <a:r>
              <a:rPr lang="fr-FR" dirty="0"/>
              <a:t>Cameroun, la zone du Lac Tchad a longtemps fait partie de ces périphéries . Cette situation  a limité l’accès aux services publics uniquement aux espaces urbains, créant ainsi des zones de non Etat. </a:t>
            </a:r>
          </a:p>
        </p:txBody>
      </p:sp>
    </p:spTree>
    <p:extLst>
      <p:ext uri="{BB962C8B-B14F-4D97-AF65-F5344CB8AC3E}">
        <p14:creationId xmlns:p14="http://schemas.microsoft.com/office/powerpoint/2010/main" val="3304432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r>
              <a:rPr lang="fr-FR" dirty="0" smtClean="0"/>
              <a:t>En </a:t>
            </a:r>
            <a:r>
              <a:rPr lang="fr-FR" dirty="0"/>
              <a:t>République centrafricaine </a:t>
            </a:r>
            <a:r>
              <a:rPr lang="fr-FR" dirty="0" smtClean="0"/>
              <a:t>même </a:t>
            </a:r>
            <a:r>
              <a:rPr lang="fr-FR" dirty="0"/>
              <a:t>la capitale Bangui et </a:t>
            </a:r>
            <a:r>
              <a:rPr lang="fr-FR" dirty="0" err="1"/>
              <a:t>Berbérati</a:t>
            </a:r>
            <a:r>
              <a:rPr lang="fr-FR" dirty="0"/>
              <a:t> se retrouvent parmi les villes dont cette activité n’est pas menée de façon linéaire. Ici, les « actes de naissances sont l’exception plutôt que la règle pour une très grande partie de la population des mineurs/jeunes adultes ». </a:t>
            </a:r>
            <a:endParaRPr lang="fr-FR" dirty="0" smtClean="0"/>
          </a:p>
          <a:p>
            <a:r>
              <a:rPr lang="fr-FR" dirty="0"/>
              <a:t>La planification des pays africains qui connaissent des problèmes sécuritaires se trouvent plombée du fait de l’absence des statistiques fiables sur l’état civil et la démographie. Or, comme le relève Samuel </a:t>
            </a:r>
            <a:r>
              <a:rPr lang="fr-FR" dirty="0" err="1"/>
              <a:t>Kelodjoué</a:t>
            </a:r>
            <a:r>
              <a:rPr lang="fr-FR" dirty="0"/>
              <a:t>, la maitrise de l’état civil est la base d’une planification efficace</a:t>
            </a:r>
          </a:p>
        </p:txBody>
      </p:sp>
    </p:spTree>
    <p:extLst>
      <p:ext uri="{BB962C8B-B14F-4D97-AF65-F5344CB8AC3E}">
        <p14:creationId xmlns:p14="http://schemas.microsoft.com/office/powerpoint/2010/main" val="2415754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B- Affaiblissement d’un système déjà fragilisé</a:t>
            </a:r>
            <a:br>
              <a:rPr lang="fr-FR" dirty="0"/>
            </a:br>
            <a:endParaRPr lang="fr-FR" dirty="0"/>
          </a:p>
        </p:txBody>
      </p:sp>
      <p:sp>
        <p:nvSpPr>
          <p:cNvPr id="3" name="Espace réservé du contenu 2"/>
          <p:cNvSpPr>
            <a:spLocks noGrp="1"/>
          </p:cNvSpPr>
          <p:nvPr>
            <p:ph idx="1"/>
          </p:nvPr>
        </p:nvSpPr>
        <p:spPr/>
        <p:txBody>
          <a:bodyPr/>
          <a:lstStyle/>
          <a:p>
            <a:endParaRPr lang="fr-CH" dirty="0" smtClean="0"/>
          </a:p>
          <a:p>
            <a:r>
              <a:rPr lang="fr-CH" dirty="0" smtClean="0"/>
              <a:t>D’après </a:t>
            </a:r>
            <a:r>
              <a:rPr lang="fr-FR" dirty="0"/>
              <a:t>les ministres africains en charge de l’état civil, le </a:t>
            </a:r>
            <a:r>
              <a:rPr lang="fr-FR" dirty="0" smtClean="0"/>
              <a:t>dysfonctionnement </a:t>
            </a:r>
            <a:r>
              <a:rPr lang="fr-FR" dirty="0"/>
              <a:t>des systèmes d’enregistrement de ces documents sont la conséquence immédiate des situations </a:t>
            </a:r>
            <a:r>
              <a:rPr lang="fr-FR" dirty="0" smtClean="0"/>
              <a:t>d’urgence</a:t>
            </a:r>
          </a:p>
          <a:p>
            <a:r>
              <a:rPr lang="fr-FR" dirty="0"/>
              <a:t>Le sous-financement et le manque de ressources sont pointés comme étant le tendon d’Achille de ces services d’état civil en situation de conflit qui ne parviennent plus à assurer leurs missions et exposent un peu plus les populations vulnérables que sont les enfants, les populations autochtones, les personnes vivant avec un handicap et les femmes. </a:t>
            </a:r>
          </a:p>
        </p:txBody>
      </p:sp>
    </p:spTree>
    <p:extLst>
      <p:ext uri="{BB962C8B-B14F-4D97-AF65-F5344CB8AC3E}">
        <p14:creationId xmlns:p14="http://schemas.microsoft.com/office/powerpoint/2010/main" val="3444021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II- Impact des crises sécuritaires dans le domaine de l’établissement des actes de naissances</a:t>
            </a:r>
            <a:br>
              <a:rPr lang="fr-FR" dirty="0"/>
            </a:br>
            <a:endParaRPr lang="fr-FR" dirty="0"/>
          </a:p>
        </p:txBody>
      </p:sp>
      <p:sp>
        <p:nvSpPr>
          <p:cNvPr id="3" name="Espace réservé du contenu 2"/>
          <p:cNvSpPr>
            <a:spLocks noGrp="1"/>
          </p:cNvSpPr>
          <p:nvPr>
            <p:ph idx="1"/>
          </p:nvPr>
        </p:nvSpPr>
        <p:spPr/>
        <p:txBody>
          <a:bodyPr>
            <a:normAutofit fontScale="85000" lnSpcReduction="10000"/>
          </a:bodyPr>
          <a:lstStyle/>
          <a:p>
            <a:endParaRPr lang="fr-FR" dirty="0" smtClean="0"/>
          </a:p>
          <a:p>
            <a:endParaRPr lang="fr-FR" dirty="0"/>
          </a:p>
          <a:p>
            <a:r>
              <a:rPr lang="fr-FR" dirty="0" smtClean="0"/>
              <a:t>Les </a:t>
            </a:r>
            <a:r>
              <a:rPr lang="fr-FR" dirty="0"/>
              <a:t>crises sécuritaires ont un impact non négligeable sur les services de l’état civil. Afin de redessiner </a:t>
            </a:r>
            <a:r>
              <a:rPr lang="fr-FR" dirty="0" smtClean="0"/>
              <a:t>une</a:t>
            </a:r>
            <a:r>
              <a:rPr lang="fr-FR" dirty="0" smtClean="0"/>
              <a:t> </a:t>
            </a:r>
            <a:r>
              <a:rPr lang="fr-FR" dirty="0"/>
              <a:t>nouvelle </a:t>
            </a:r>
            <a:r>
              <a:rPr lang="fr-FR" dirty="0" smtClean="0"/>
              <a:t>cartographie de l’état civil, </a:t>
            </a:r>
            <a:r>
              <a:rPr lang="fr-FR" dirty="0"/>
              <a:t>une étude de l’incidence de ces risques s’impose. La prise de conscience de l’utilité de l’état civil par les autorités administratives et l’intégration des catégories vulnérables dans les statistiques officielles sont les deux axes sur lesquelles cet impact est apprécié</a:t>
            </a:r>
            <a:r>
              <a:rPr lang="fr-FR" dirty="0" smtClean="0"/>
              <a:t>.</a:t>
            </a:r>
          </a:p>
          <a:p>
            <a:r>
              <a:rPr lang="fr-CH" dirty="0" smtClean="0"/>
              <a:t>Quelques faits saillants: </a:t>
            </a:r>
            <a:r>
              <a:rPr lang="fr-FR" dirty="0"/>
              <a:t>Depuis janvier 2021, </a:t>
            </a:r>
            <a:r>
              <a:rPr lang="fr-FR" dirty="0" smtClean="0"/>
              <a:t>400 </a:t>
            </a:r>
            <a:r>
              <a:rPr lang="fr-FR" dirty="0"/>
              <a:t>979 élèves sans actes de naissance, dont 35 671 devant passer le certificat d’études primaires (CEP</a:t>
            </a:r>
            <a:r>
              <a:rPr lang="fr-FR" dirty="0" smtClean="0"/>
              <a:t>) ont été recensés par l’OCHA et ses partenaires dans la région de l’Extrême-Nord. A </a:t>
            </a:r>
            <a:r>
              <a:rPr lang="fr-FR" dirty="0"/>
              <a:t>cet effet, 1 087 enfants retournés ayant besoin d’acte de naissance par jugement supplétif ont été </a:t>
            </a:r>
            <a:r>
              <a:rPr lang="fr-FR" dirty="0" smtClean="0"/>
              <a:t>identifiés dans le Logone et Chari, Mayo Sava et Mayo </a:t>
            </a:r>
            <a:r>
              <a:rPr lang="fr-FR" dirty="0" err="1" smtClean="0"/>
              <a:t>Tsanaga</a:t>
            </a:r>
            <a:r>
              <a:rPr lang="fr-FR" dirty="0" smtClean="0"/>
              <a:t>. Pendant la récente crise intercommunautaire dans le Logone- </a:t>
            </a:r>
            <a:r>
              <a:rPr lang="fr-FR" dirty="0" err="1" smtClean="0"/>
              <a:t>Birni</a:t>
            </a:r>
            <a:r>
              <a:rPr lang="fr-FR" dirty="0" smtClean="0"/>
              <a:t>, des adultes ont perdu leurs cartes  nationales </a:t>
            </a:r>
            <a:r>
              <a:rPr lang="fr-FR" dirty="0"/>
              <a:t>d’identité </a:t>
            </a:r>
            <a:r>
              <a:rPr lang="fr-FR" dirty="0" smtClean="0"/>
              <a:t>ainsi que leurs actes </a:t>
            </a:r>
            <a:r>
              <a:rPr lang="fr-FR" dirty="0"/>
              <a:t>de </a:t>
            </a:r>
            <a:r>
              <a:rPr lang="fr-FR" dirty="0" smtClean="0"/>
              <a:t>naissance qu’il faut reconstituer. (</a:t>
            </a:r>
            <a:r>
              <a:rPr lang="fr-FR" dirty="0"/>
              <a:t>Source, Rapport de situation, Cameroun, 5 main </a:t>
            </a:r>
            <a:r>
              <a:rPr lang="fr-FR" dirty="0" smtClean="0"/>
              <a:t>2022, p.4).</a:t>
            </a:r>
            <a:endParaRPr lang="fr-FR" dirty="0"/>
          </a:p>
          <a:p>
            <a:endParaRPr lang="fr-FR" dirty="0"/>
          </a:p>
        </p:txBody>
      </p:sp>
    </p:spTree>
    <p:extLst>
      <p:ext uri="{BB962C8B-B14F-4D97-AF65-F5344CB8AC3E}">
        <p14:creationId xmlns:p14="http://schemas.microsoft.com/office/powerpoint/2010/main" val="3743639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160</TotalTime>
  <Words>1501</Words>
  <Application>Microsoft Office PowerPoint</Application>
  <PresentationFormat>Grand écran</PresentationFormat>
  <Paragraphs>84</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Century Gothic</vt:lpstr>
      <vt:lpstr>Wingdings 3</vt:lpstr>
      <vt:lpstr>Brin</vt:lpstr>
      <vt:lpstr>La gestion de l’état civil en situation de crise sécuritaire en Afrique</vt:lpstr>
      <vt:lpstr>En guise d’introduction </vt:lpstr>
      <vt:lpstr>Problématique et méthodologie</vt:lpstr>
      <vt:lpstr>Plan</vt:lpstr>
      <vt:lpstr>I- Diagnostic et dysfonctionnement de l’état civil dans les régions en conflit : comprendre le goulot d’étranglement </vt:lpstr>
      <vt:lpstr>A- Absence des pouvoirs publics dans les périphéries </vt:lpstr>
      <vt:lpstr>Présentation PowerPoint</vt:lpstr>
      <vt:lpstr>B- Affaiblissement d’un système déjà fragilisé </vt:lpstr>
      <vt:lpstr>II- Impact des crises sécuritaires dans le domaine de l’établissement des actes de naissances </vt:lpstr>
      <vt:lpstr>A-Prise de conscience de l’importance de l’état civil comme axe de résolution des crises et lutte contre les marginalités par les pouvoirs publics  </vt:lpstr>
      <vt:lpstr>B- Intégration des catégories vulnérables dans les statistiques officielles </vt:lpstr>
      <vt:lpstr>III- (Re) Invention d’un système de gestion résilient et efficace de l’établissement des actes de naissances </vt:lpstr>
      <vt:lpstr>A- La réponse des pouvoirs publics</vt:lpstr>
      <vt:lpstr>Présentation PowerPoint</vt:lpstr>
      <vt:lpstr>Présentation PowerPoint</vt:lpstr>
      <vt:lpstr>Présentation PowerPoint</vt:lpstr>
      <vt:lpstr>B- Apport des acteurs non étatiques </vt:lpstr>
      <vt:lpstr>Conclusion</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gestion de l’état civil en situation de crise sécuritaire en Afrique</dc:title>
  <dc:creator>NGOANTET</dc:creator>
  <cp:lastModifiedBy>Alvine Assembe</cp:lastModifiedBy>
  <cp:revision>14</cp:revision>
  <dcterms:created xsi:type="dcterms:W3CDTF">2021-10-06T17:26:45Z</dcterms:created>
  <dcterms:modified xsi:type="dcterms:W3CDTF">2022-05-31T11:18:52Z</dcterms:modified>
</cp:coreProperties>
</file>