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76" r:id="rId8"/>
    <p:sldId id="268" r:id="rId9"/>
    <p:sldId id="269" r:id="rId10"/>
    <p:sldId id="272" r:id="rId11"/>
    <p:sldId id="270" r:id="rId12"/>
    <p:sldId id="273" r:id="rId13"/>
    <p:sldId id="263" r:id="rId14"/>
    <p:sldId id="274" r:id="rId15"/>
    <p:sldId id="264" r:id="rId16"/>
    <p:sldId id="265" r:id="rId17"/>
    <p:sldId id="275" r:id="rId18"/>
    <p:sldId id="277" r:id="rId19"/>
    <p:sldId id="278" r:id="rId20"/>
    <p:sldId id="281" r:id="rId21"/>
    <p:sldId id="279" r:id="rId22"/>
    <p:sldId id="280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5128" y="1171978"/>
            <a:ext cx="8361229" cy="1813180"/>
          </a:xfrm>
        </p:spPr>
        <p:txBody>
          <a:bodyPr/>
          <a:lstStyle/>
          <a:p>
            <a:r>
              <a:rPr lang="fr-FR" sz="4000" b="1" dirty="0" err="1" smtClean="0">
                <a:solidFill>
                  <a:srgbClr val="FF0000"/>
                </a:solidFill>
              </a:rPr>
              <a:t>Islamist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Protest</a:t>
            </a:r>
            <a:r>
              <a:rPr lang="fr-FR" sz="4000" b="1" dirty="0">
                <a:solidFill>
                  <a:srgbClr val="FF0000"/>
                </a:solidFill>
              </a:rPr>
              <a:t>, </a:t>
            </a:r>
            <a:r>
              <a:rPr lang="fr-FR" sz="4000" b="1" dirty="0" err="1">
                <a:solidFill>
                  <a:srgbClr val="FF0000"/>
                </a:solidFill>
              </a:rPr>
              <a:t>Terrorism</a:t>
            </a:r>
            <a:r>
              <a:rPr lang="fr-FR" sz="4000" b="1" dirty="0">
                <a:solidFill>
                  <a:srgbClr val="FF0000"/>
                </a:solidFill>
              </a:rPr>
              <a:t> and (In)Security in </a:t>
            </a:r>
            <a:r>
              <a:rPr lang="fr-FR" sz="4000" b="1" dirty="0" err="1">
                <a:solidFill>
                  <a:srgbClr val="FF0000"/>
                </a:solidFill>
              </a:rPr>
              <a:t>Africa</a:t>
            </a:r>
            <a:r>
              <a:rPr lang="fr-FR" sz="4000" b="1" dirty="0">
                <a:solidFill>
                  <a:srgbClr val="FF0000"/>
                </a:solidFill>
              </a:rPr>
              <a:t/>
            </a:r>
            <a:br>
              <a:rPr lang="fr-FR" sz="4000" b="1" dirty="0">
                <a:solidFill>
                  <a:srgbClr val="FF0000"/>
                </a:solidFill>
              </a:rPr>
            </a:br>
            <a:r>
              <a:rPr lang="fr-FR" sz="4000" b="1" dirty="0">
                <a:solidFill>
                  <a:srgbClr val="FF0000"/>
                </a:solidFill>
              </a:rPr>
              <a:t>Yaoundé </a:t>
            </a:r>
            <a:r>
              <a:rPr lang="fr-FR" sz="4000" b="1" dirty="0" err="1">
                <a:solidFill>
                  <a:srgbClr val="FF0000"/>
                </a:solidFill>
              </a:rPr>
              <a:t>June</a:t>
            </a:r>
            <a:r>
              <a:rPr lang="fr-FR" sz="4000" b="1" dirty="0">
                <a:solidFill>
                  <a:srgbClr val="FF0000"/>
                </a:solidFill>
              </a:rPr>
              <a:t> 1-3, </a:t>
            </a:r>
            <a:r>
              <a:rPr lang="fr-FR" sz="4000" b="1" dirty="0" smtClean="0">
                <a:solidFill>
                  <a:srgbClr val="FF0000"/>
                </a:solidFill>
              </a:rPr>
              <a:t>2022</a:t>
            </a:r>
            <a:endParaRPr lang="fr-FR" sz="96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16676" y="3593206"/>
            <a:ext cx="9491730" cy="2086377"/>
          </a:xfrm>
        </p:spPr>
        <p:txBody>
          <a:bodyPr>
            <a:normAutofit/>
          </a:bodyPr>
          <a:lstStyle/>
          <a:p>
            <a:r>
              <a:rPr lang="fr-FR" sz="3900" b="1" dirty="0"/>
              <a:t>La poursuite judiciaire des repentis terroristes de Boko </a:t>
            </a:r>
            <a:r>
              <a:rPr lang="fr-FR" sz="3900" b="1" dirty="0" smtClean="0"/>
              <a:t>Haram</a:t>
            </a:r>
            <a:endParaRPr lang="fr-FR" sz="3900" dirty="0"/>
          </a:p>
          <a:p>
            <a:pPr>
              <a:spcBef>
                <a:spcPts val="1200"/>
              </a:spcBef>
            </a:pPr>
            <a:r>
              <a:rPr lang="fr-FR" sz="2000" b="1" dirty="0" smtClean="0">
                <a:solidFill>
                  <a:srgbClr val="0070C0"/>
                </a:solidFill>
              </a:rPr>
              <a:t>ABDOUL </a:t>
            </a:r>
            <a:r>
              <a:rPr lang="fr-FR" sz="2000" b="1" dirty="0">
                <a:solidFill>
                  <a:srgbClr val="0070C0"/>
                </a:solidFill>
              </a:rPr>
              <a:t>Nasser, Université de Maroua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4248" y="785611"/>
            <a:ext cx="10831132" cy="5422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fr-CM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endParaRPr lang="fr-CM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CM" sz="3200" b="1" dirty="0">
                <a:latin typeface="Arial" panose="020B0604020202020204" pitchFamily="34" charset="0"/>
                <a:cs typeface="Arial" panose="020B0604020202020204" pitchFamily="34" charset="0"/>
              </a:rPr>
              <a:t>CS/NU : Résolution S/RES/2943 du 31 mars 2017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24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4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exhorte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acteurs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nationaux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à travers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eux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acteurs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locaux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élaborer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mettre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plans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appropriés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désarmement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de  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démobilisation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de </a:t>
            </a:r>
            <a:r>
              <a:rPr lang="en-GB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réadaptation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nécessaire</a:t>
            </a: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poursuites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judiciaires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à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l’intention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membres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de la Force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spéciale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d’autres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locaux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2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6975" y="785611"/>
            <a:ext cx="10753859" cy="508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dirty="0" smtClean="0"/>
          </a:p>
          <a:p>
            <a:pPr marL="0" indent="0">
              <a:buNone/>
            </a:pPr>
            <a:r>
              <a:rPr lang="fr-CM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CM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Mise en œuvre de la Résolution 2943 : Stratégie nationale </a:t>
            </a:r>
            <a:r>
              <a:rPr lang="fr-CM" b="1" u="sng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CM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 Cameroun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 le plan politique : offre de paix 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Discours d’investiture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du Président camerounais lors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de la cérémonie de prestation de serment du 6 novembre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: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« A ces entrepreneurs de guerre, qui mettent à mal notre unité nationale et prônent la sécession, il faut qu’ils sachent qu’ils se heurteront non seulement à la rigueur de la loi, mais aussi à la détermination de nos forces de défense et de sécurité. Je leur lance un appel à déposer les armes et à retrouver le droit chemin. J’en appelle tout particulièrement aux jeunes qui se sont laissé entraîner dans une aventure sans lendemain.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624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6975" y="785611"/>
            <a:ext cx="10753859" cy="5602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 le plan juridique 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Décret 2018/719 du 30/11/2018 portant création du Comité National de Désarmement, de Démobilisation et de Réintégration (CNDDR)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 2.- (1) Le Comité a pour mission d'organiser, d'encadrer et de gérer le désarmement, la démobilisation et la réintégration des ex-combattants du Boko Haram et des groupes armés des Régions du Nord-Ouest et du Sud-Ouest désireux de répondre favorablement à l'offre de paix du Chef de l'Etat en déposant les armes.</a:t>
            </a:r>
            <a:endParaRPr lang="fr-CM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64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1369" y="785611"/>
            <a:ext cx="10740980" cy="54477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Décret </a:t>
            </a:r>
            <a:r>
              <a:rPr lang="fr-CM" b="1" dirty="0">
                <a:latin typeface="Arial" panose="020B0604020202020204" pitchFamily="34" charset="0"/>
                <a:cs typeface="Arial" panose="020B0604020202020204" pitchFamily="34" charset="0"/>
              </a:rPr>
              <a:t>2018/719 du 30/11/2018 portant création du Comité National de Désarmement, de Démobilisation et de Réintégration (CNDDR)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A ce titre, il est chargé notamment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(1) En matière de désarmement 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d'accueillir </a:t>
            </a:r>
            <a:r>
              <a:rPr lang="fr-FR" dirty="0"/>
              <a:t>et de désarmer les ex-combattants du Boko Haram et </a:t>
            </a:r>
            <a:r>
              <a:rPr lang="fr-FR" dirty="0" smtClean="0"/>
              <a:t>des groupes </a:t>
            </a:r>
            <a:r>
              <a:rPr lang="fr-FR" dirty="0"/>
              <a:t>armés des Régions du Nord-Ouest et du Sud-Ouest 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de </a:t>
            </a:r>
            <a:r>
              <a:rPr lang="fr-FR" dirty="0" smtClean="0"/>
              <a:t>collecter</a:t>
            </a:r>
            <a:r>
              <a:rPr lang="fr-FR" dirty="0"/>
              <a:t>, de répertorier et de stocker les armes et </a:t>
            </a:r>
            <a:r>
              <a:rPr lang="fr-FR" dirty="0" smtClean="0"/>
              <a:t>munitions remises </a:t>
            </a:r>
            <a:r>
              <a:rPr lang="fr-FR" dirty="0"/>
              <a:t>volontairement par les ex-combattants 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de </a:t>
            </a:r>
            <a:r>
              <a:rPr lang="fr-FR" dirty="0"/>
              <a:t>prendre toutes les dispositions appropriées pour la </a:t>
            </a:r>
            <a:r>
              <a:rPr lang="fr-FR" dirty="0" smtClean="0"/>
              <a:t>destruction desdites </a:t>
            </a:r>
            <a:r>
              <a:rPr lang="fr-FR" dirty="0"/>
              <a:t>armes , munitions et explosifs, en liaison avec </a:t>
            </a:r>
            <a:r>
              <a:rPr lang="fr-FR" dirty="0" smtClean="0"/>
              <a:t>les administrations </a:t>
            </a:r>
            <a:r>
              <a:rPr lang="fr-FR" dirty="0"/>
              <a:t>compétentes.</a:t>
            </a:r>
          </a:p>
        </p:txBody>
      </p:sp>
    </p:spTree>
    <p:extLst>
      <p:ext uri="{BB962C8B-B14F-4D97-AF65-F5344CB8AC3E}">
        <p14:creationId xmlns:p14="http://schemas.microsoft.com/office/powerpoint/2010/main" val="4929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1369" y="785611"/>
            <a:ext cx="10740980" cy="54477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Décret </a:t>
            </a:r>
            <a:r>
              <a:rPr lang="fr-CM" b="1" dirty="0">
                <a:latin typeface="Arial" panose="020B0604020202020204" pitchFamily="34" charset="0"/>
                <a:cs typeface="Arial" panose="020B0604020202020204" pitchFamily="34" charset="0"/>
              </a:rPr>
              <a:t>2018/719 du 30/11/2018 portant création du Comité National de 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Désarmement</a:t>
            </a:r>
            <a:r>
              <a:rPr lang="fr-CM" b="1" dirty="0">
                <a:latin typeface="Arial" panose="020B0604020202020204" pitchFamily="34" charset="0"/>
                <a:cs typeface="Arial" panose="020B0604020202020204" pitchFamily="34" charset="0"/>
              </a:rPr>
              <a:t>, de Démobilisation et de Réintégration (CNDDR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(2) En matière de démobilisation 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mettre en place des sites de cantonnement des ex-combattants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 d'en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assurer la gestion 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d'assurer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l'encadrement des ex-combattants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d'apporter une assistance multidimensionnelle aux ex-combattants dans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cadre de leur préparation à un retour à la vie civile .</a:t>
            </a: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785611"/>
            <a:ext cx="9601200" cy="5458778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CM" sz="1800" b="1" dirty="0">
                <a:latin typeface="Arial" panose="020B0604020202020204" pitchFamily="34" charset="0"/>
                <a:cs typeface="Arial" panose="020B0604020202020204" pitchFamily="34" charset="0"/>
              </a:rPr>
              <a:t>Décret 2018/719 du 30/11/2018 portant création du Comité National de Désarmement, de Démobilisation et de Réintégration (CNDDR)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3) En matière de réintégration :</a:t>
            </a:r>
          </a:p>
          <a:p>
            <a:pPr algn="just">
              <a:lnSpc>
                <a:spcPct val="160000"/>
              </a:lnSpc>
            </a:pP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prendre les dispositions nécessaires à la </a:t>
            </a:r>
            <a:r>
              <a:rPr lang="fr-FR" sz="1800" dirty="0" err="1">
                <a:latin typeface="Arial" panose="020B0604020202020204" pitchFamily="34" charset="0"/>
                <a:cs typeface="Arial" panose="020B0604020202020204" pitchFamily="34" charset="0"/>
              </a:rPr>
              <a:t>déradicalisation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 combattants ;</a:t>
            </a: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mener des actions de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sensibilisation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et d'apporter une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multidimensionnelle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aux communautés d'origine aux fins de faciliter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 réintégration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des ex-combattants ;</a:t>
            </a:r>
          </a:p>
          <a:p>
            <a:pPr algn="just">
              <a:lnSpc>
                <a:spcPct val="160000"/>
              </a:lnSpc>
            </a:pP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d'aider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à la réinsertion dans la vie civile des ex-combattants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notamment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par l'organisation, la format ion, la mise à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disposition d'out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ils ou moyens de production et l'assistance à la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création d'activités génératrices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de revenus .</a:t>
            </a:r>
          </a:p>
        </p:txBody>
      </p:sp>
    </p:spTree>
    <p:extLst>
      <p:ext uri="{BB962C8B-B14F-4D97-AF65-F5344CB8AC3E}">
        <p14:creationId xmlns:p14="http://schemas.microsoft.com/office/powerpoint/2010/main" val="26075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359568"/>
            <a:ext cx="9601200" cy="4507832"/>
          </a:xfrm>
        </p:spPr>
        <p:txBody>
          <a:bodyPr/>
          <a:lstStyle/>
          <a:p>
            <a:pPr marL="0" indent="0" algn="ctr">
              <a:buNone/>
            </a:pPr>
            <a:r>
              <a:rPr lang="fr-CM" sz="2800" b="1" u="sng" dirty="0" smtClean="0"/>
              <a:t>CONSTAT</a:t>
            </a:r>
          </a:p>
          <a:p>
            <a:pPr marL="0" indent="0" algn="ctr">
              <a:buNone/>
            </a:pPr>
            <a:endParaRPr lang="fr-CM" b="1" u="sng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CM" sz="2400" dirty="0">
                <a:latin typeface="Arial" panose="020B0604020202020204" pitchFamily="34" charset="0"/>
                <a:cs typeface="Arial" panose="020B0604020202020204" pitchFamily="34" charset="0"/>
              </a:rPr>
              <a:t>Décret 2018/719 du 30/11/2018 portant création du Comité National de Désarmement, de Démobilisation et de Réintégration (CNDDR</a:t>
            </a:r>
            <a:r>
              <a:rPr lang="fr-CM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ne fait aucune allusion à la situation juridique et judiciaire des ex combattants de Boko Haram et des groupes armés des Régions du Nord-Ouest et du Sud-Ouest.</a:t>
            </a:r>
            <a:endParaRPr lang="fr-CM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4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359568"/>
            <a:ext cx="9601200" cy="450783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PROBLEMES TERMINOLOGIQUES ET SEMANTIQUES</a:t>
            </a:r>
            <a:endParaRPr lang="fr-CM" sz="2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800" b="1" u="sng" dirty="0" smtClean="0"/>
              <a:t>Associés </a:t>
            </a:r>
          </a:p>
          <a:p>
            <a:pPr>
              <a:lnSpc>
                <a:spcPct val="104000"/>
              </a:lnSpc>
              <a:buFont typeface="Wingdings" panose="05000000000000000000" pitchFamily="2" charset="2"/>
              <a:buChar char="ü"/>
            </a:pPr>
            <a:r>
              <a:rPr lang="fr-CM" dirty="0"/>
              <a:t>Personne </a:t>
            </a:r>
            <a:r>
              <a:rPr lang="fr-CM" dirty="0" smtClean="0"/>
              <a:t>qui est unie à une ou plusieurs autres par une communauté d’intérêt, de travail, de sentiment (collaborateur, partenaire)</a:t>
            </a:r>
          </a:p>
          <a:p>
            <a:pPr>
              <a:lnSpc>
                <a:spcPct val="104000"/>
              </a:lnSpc>
              <a:buFont typeface="Wingdings" panose="05000000000000000000" pitchFamily="2" charset="2"/>
              <a:buChar char="ü"/>
            </a:pPr>
            <a:r>
              <a:rPr lang="fr-CM" dirty="0" smtClean="0"/>
              <a:t>Mis ensemble pour un effort quelconque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800" b="1" u="sng" dirty="0" smtClean="0"/>
              <a:t>Combattants (ex)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CM" dirty="0" smtClean="0"/>
              <a:t>Personne qui prend par à un combat, à un conflit armé</a:t>
            </a:r>
            <a:endParaRPr lang="fr-CM" sz="2800" b="1" u="sng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800" b="1" u="sng" dirty="0" smtClean="0"/>
              <a:t>Repentis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M" dirty="0" smtClean="0"/>
              <a:t>Qui s’est repenti, qui s’est corrigé d’un défaut, d’un vice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dirty="0" smtClean="0"/>
              <a:t>Dans certains pays, </a:t>
            </a:r>
            <a:r>
              <a:rPr lang="fr-CM" dirty="0" smtClean="0"/>
              <a:t>malfaiteurs </a:t>
            </a:r>
            <a:r>
              <a:rPr lang="fr-CM" dirty="0" smtClean="0"/>
              <a:t>ou terroristes qui acceptent de collaborer avec la justice en contre partie d’une atténuation de sa </a:t>
            </a:r>
            <a:r>
              <a:rPr lang="fr-CM" dirty="0" smtClean="0"/>
              <a:t>peine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76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PROBLEMES TERMINOLOGIQUES ET SEMANTIQUES</a:t>
            </a:r>
            <a:endParaRPr lang="fr-CM" sz="2400" dirty="0"/>
          </a:p>
          <a:p>
            <a:pPr marL="0" indent="0">
              <a:buNone/>
            </a:pPr>
            <a:endParaRPr lang="fr-FR" b="1" i="1" dirty="0" smtClean="0"/>
          </a:p>
          <a:p>
            <a:pPr marL="0" indent="0">
              <a:buNone/>
            </a:pPr>
            <a:r>
              <a:rPr lang="fr-FR" b="1" i="1" dirty="0" smtClean="0"/>
              <a:t>Définitions du Document relatif aux piliers de la CBLT et de la CUA</a:t>
            </a:r>
            <a:endParaRPr lang="fr-FR" b="1" i="1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fr-FR" b="1" dirty="0"/>
              <a:t>Dans le cadre de l’élaboration de stratégies de poursuite, de réhabilitation et de réinsertion dans le </a:t>
            </a:r>
            <a:r>
              <a:rPr lang="fr-FR" b="1" dirty="0" smtClean="0"/>
              <a:t>Bassin </a:t>
            </a:r>
            <a:r>
              <a:rPr lang="fr-FR" b="1" dirty="0"/>
              <a:t>du </a:t>
            </a:r>
            <a:r>
              <a:rPr lang="fr-FR" b="1" dirty="0" smtClean="0"/>
              <a:t>lac Tchad </a:t>
            </a:r>
            <a:r>
              <a:rPr lang="fr-FR" b="1" dirty="0"/>
              <a:t>et en général, le terme « association » ou « associé à » est utilisé pour désigner </a:t>
            </a:r>
            <a:r>
              <a:rPr lang="fr-FR" b="1" dirty="0">
                <a:solidFill>
                  <a:srgbClr val="0070C0"/>
                </a:solidFill>
              </a:rPr>
              <a:t>toutes les </a:t>
            </a:r>
            <a:r>
              <a:rPr lang="fr-FR" b="1" dirty="0" smtClean="0">
                <a:solidFill>
                  <a:srgbClr val="0070C0"/>
                </a:solidFill>
              </a:rPr>
              <a:t>personnes (</a:t>
            </a:r>
            <a:r>
              <a:rPr lang="fr-FR" b="1" dirty="0">
                <a:solidFill>
                  <a:srgbClr val="0070C0"/>
                </a:solidFill>
              </a:rPr>
              <a:t>indépendamment de l’âge, de la relation, du sexe, etc.) avec lesquels les autorités ont une responsabilité ou </a:t>
            </a:r>
            <a:r>
              <a:rPr lang="fr-FR" b="1" dirty="0" smtClean="0">
                <a:solidFill>
                  <a:srgbClr val="0070C0"/>
                </a:solidFill>
              </a:rPr>
              <a:t>une autorité</a:t>
            </a:r>
            <a:r>
              <a:rPr lang="fr-FR" b="1" dirty="0" smtClean="0"/>
              <a:t> </a:t>
            </a:r>
            <a:r>
              <a:rPr lang="fr-FR" b="1" dirty="0"/>
              <a:t>(c.-à-d. en garde à vue ou autrement) </a:t>
            </a:r>
            <a:r>
              <a:rPr lang="fr-FR" b="1" dirty="0">
                <a:solidFill>
                  <a:srgbClr val="0070C0"/>
                </a:solidFill>
              </a:rPr>
              <a:t>et que les autorités estiment avoir eu des contacts avec Boko Haram </a:t>
            </a:r>
            <a:r>
              <a:rPr lang="fr-FR" b="1" dirty="0" smtClean="0">
                <a:solidFill>
                  <a:srgbClr val="0070C0"/>
                </a:solidFill>
              </a:rPr>
              <a:t>ou EIIL </a:t>
            </a:r>
            <a:r>
              <a:rPr lang="fr-FR" b="1" dirty="0">
                <a:solidFill>
                  <a:srgbClr val="0070C0"/>
                </a:solidFill>
              </a:rPr>
              <a:t>sans présumer ni préjuger de la nature de leurs relations avec Boko Haram ou EIIL</a:t>
            </a:r>
            <a:r>
              <a:rPr lang="fr-FR" b="1" dirty="0"/>
              <a:t>. </a:t>
            </a:r>
            <a:endParaRPr lang="fr-FR" b="1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fr-FR" b="1" dirty="0" smtClean="0"/>
              <a:t>Dans </a:t>
            </a:r>
            <a:r>
              <a:rPr lang="fr-FR" b="1" dirty="0"/>
              <a:t>ce contexte, le terme </a:t>
            </a:r>
            <a:r>
              <a:rPr lang="fr-FR" b="1" dirty="0" smtClean="0"/>
              <a:t>« associé </a:t>
            </a:r>
            <a:r>
              <a:rPr lang="fr-FR" b="1" dirty="0"/>
              <a:t>à » peu également désigner, par exemple, les femmes et les enfants qui peuvent être victimes de Boko </a:t>
            </a:r>
            <a:r>
              <a:rPr lang="fr-FR" b="1" dirty="0" smtClean="0"/>
              <a:t>Haram ou </a:t>
            </a:r>
            <a:r>
              <a:rPr lang="fr-FR" b="1" dirty="0"/>
              <a:t>de l’EIIL. À cet égard, il faut le distinguer de </a:t>
            </a:r>
            <a:r>
              <a:rPr lang="fr-FR" b="1" dirty="0">
                <a:solidFill>
                  <a:srgbClr val="0070C0"/>
                </a:solidFill>
              </a:rPr>
              <a:t>l’utilisation dans le contexte d’un programme DDR</a:t>
            </a:r>
            <a:r>
              <a:rPr lang="fr-FR" b="1" dirty="0"/>
              <a:t>, où </a:t>
            </a:r>
            <a:r>
              <a:rPr lang="fr-FR" b="1" dirty="0">
                <a:solidFill>
                  <a:srgbClr val="0070C0"/>
                </a:solidFill>
              </a:rPr>
              <a:t>il s’agit </a:t>
            </a:r>
            <a:r>
              <a:rPr lang="fr-FR" b="1" dirty="0" smtClean="0">
                <a:solidFill>
                  <a:srgbClr val="0070C0"/>
                </a:solidFill>
              </a:rPr>
              <a:t>d’une personne </a:t>
            </a:r>
            <a:r>
              <a:rPr lang="fr-FR" b="1" dirty="0">
                <a:solidFill>
                  <a:srgbClr val="0070C0"/>
                </a:solidFill>
              </a:rPr>
              <a:t>apportant une certaine forme de soutien à un groupe armé, y compris des membres de la famille (</a:t>
            </a:r>
            <a:r>
              <a:rPr lang="fr-FR" b="1" dirty="0" smtClean="0">
                <a:solidFill>
                  <a:srgbClr val="0070C0"/>
                </a:solidFill>
              </a:rPr>
              <a:t>par opposition </a:t>
            </a:r>
            <a:r>
              <a:rPr lang="fr-FR" b="1" dirty="0">
                <a:solidFill>
                  <a:srgbClr val="0070C0"/>
                </a:solidFill>
              </a:rPr>
              <a:t>à une personne ayant un rôle de combattant).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1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PROBLEMES TERMINOLOGIQUES ET SEMANTIQUES</a:t>
            </a:r>
            <a:endParaRPr lang="fr-CM" sz="2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Dans le cadre de l’élaboration de stratégies de poursuite, de réhabilitation et de réinsertion dans le bassin du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lac Tchad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et, en général, le terme « triage » fait référence au processus initial de détermination du profil principal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d’une personne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 garde à vue ou sous la responsabilité des autorités, afin de recommander un traitement particulier.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Ceci comprend une enquête ou des poursuites supplémentaires ; ou la participation directe à un programme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réhabilitation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et / ou de réinsertion. Les critères à appliquer pendant le processus de triage, y compris les critères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sélection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, doivent être conformes aux normes internationales relatives aux droits de l’homme et aux autres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régimes applicables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, tels que le droit international humanitaire et le cadre international de lutte contre le terrorisme. À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cet égard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, il faut distinguer le terme de l’utilisation dans le contexte d’un programme de DDR, où le triage fait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référence au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processus consistant à s’assurer qu’une personne répondant aux critères d’éligibilité bénéficie d’une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spécifique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785611"/>
            <a:ext cx="9601200" cy="5081789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fr-CM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SOMMAIRE </a:t>
            </a: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AutoNum type="romanUcPeriod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CONTEXTE </a:t>
            </a: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AutoNum type="romanUcPeriod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PROBLEMES TERMINOLOGIQUES ET SEMANTIQUES</a:t>
            </a: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AutoNum type="romanUcPeriod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L’AMBIGUITE 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JURIDIQUE ET 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JUDICIAIRE</a:t>
            </a: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AutoNum type="romanUcPeriod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 / RECOMMANDATIONS</a:t>
            </a:r>
            <a:endParaRPr lang="fr-CM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romanU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09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PROBLEMES TERMINOLOGIQUES ET SEMANTIQUES</a:t>
            </a:r>
            <a:endParaRPr lang="fr-CM" sz="2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fr-CM" b="1" dirty="0">
                <a:latin typeface="Arial" panose="020B0604020202020204" pitchFamily="34" charset="0"/>
                <a:cs typeface="Arial" panose="020B0604020202020204" pitchFamily="34" charset="0"/>
              </a:rPr>
              <a:t>Au Cameroun,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personnes soupçonnées d’être associées à Boko Haram sont ensuite classées dans l’une des trois catégories suivantes : </a:t>
            </a:r>
          </a:p>
          <a:p>
            <a:pPr marL="457200" indent="-457200">
              <a:buAutoNum type="arabicParenR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Combattants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personnes ayant participé à des batailles et sachant utiliser et manipuler des armes, </a:t>
            </a:r>
          </a:p>
          <a:p>
            <a:pPr marL="457200" indent="-457200">
              <a:buAutoNum type="arabicParenR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Croyants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personnes engagées auprès de Boko Haram mais qui n’ont pas participé au combat </a:t>
            </a:r>
          </a:p>
          <a:p>
            <a:pPr marL="457200" indent="-457200" algn="just">
              <a:buAutoNum type="arabicParenR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Anciens otages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personnes secourues à la suite d’opérations militaires.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fr-FR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LES AMBIGUITES JURIDIQUES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pays du BLT se sont dotés d’un cadre juridique de lutte contre le terrorisme qui prévoit la poursuite et la condamnation des auteurs des actes de terrorisme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stratégies de DDR reposent sur une offre de paix visant à Désarmer, Démobiliser et Réintégrer les ex associés / ex combattants de BH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endParaRPr lang="fr-FR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0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LES AMBIGUITES JURIDIQUES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 est le sort des personnes qui ont accepté l’offre de paix ?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 est la suite de la procédure après le triage et le profilage des personnes rendues ?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 est la conséquence de la repentance sur la procédure judiciaire de poursuite et de répression des auteurs d’actes qualifiés de terrorisme ?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4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LES AMBIGUITES JURIDIQUES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REPENTANCE : FACTEUR D’EXEMPTION DES POURSUITES JUDICIAIRES ?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Si oui, pourquoi pas selon la procédure classique : amnistie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Si non, pourquoi les repentis terroristes ne sont-ils pas poursuivis devant les juridictions compétentes </a:t>
            </a:r>
          </a:p>
        </p:txBody>
      </p:sp>
    </p:spTree>
    <p:extLst>
      <p:ext uri="{BB962C8B-B14F-4D97-AF65-F5344CB8AC3E}">
        <p14:creationId xmlns:p14="http://schemas.microsoft.com/office/powerpoint/2010/main" val="35097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LES AMBIGUITES JURIDIQUES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REPENTANCE : CAUSE D’ATTENUATION DE LA PEINE ?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quantum de la peine ? (art. 13 Loi N° 2014/028 du 23 Décembre 2014)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question de la réinsertion ou de la réintégration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question du suivi post-carcéral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CM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CONCLUSION / RECOMMANDATIONS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est important que les autorités politiques expriment clairement et librement leur volonté quant au sort des ex combattants de BH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est nécessaire d’agencer harmonieusement les règles juridiques nationales qui régissent la gestion des auteurs d’actes de terrorisme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est impératif de </a:t>
            </a:r>
            <a:r>
              <a:rPr lang="fr-CM" b="1" smtClean="0">
                <a:latin typeface="Arial" panose="020B0604020202020204" pitchFamily="34" charset="0"/>
                <a:cs typeface="Arial" panose="020B0604020202020204" pitchFamily="34" charset="0"/>
              </a:rPr>
              <a:t>disposer d’un cadre 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juridique régional </a:t>
            </a:r>
            <a:r>
              <a:rPr lang="fr-CM" b="1" dirty="0">
                <a:latin typeface="Arial" panose="020B0604020202020204" pitchFamily="34" charset="0"/>
                <a:cs typeface="Arial" panose="020B0604020202020204" pitchFamily="34" charset="0"/>
              </a:rPr>
              <a:t>(convention internationales CBLT) 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judiciaire (TPI BLT ad hoc) pour gérer les plus grands criminels de BH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endParaRPr lang="fr-CM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4912" y="1359568"/>
            <a:ext cx="10217888" cy="48498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CM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M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M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M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M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ATTTENTION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fr-CM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8338" y="785611"/>
            <a:ext cx="11483662" cy="5081789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AutoNum type="romanUcPeriod"/>
            </a:pPr>
            <a:r>
              <a:rPr lang="fr-CM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r>
              <a:rPr lang="fr-CM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M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CM" sz="2400" b="1" i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Stratégies </a:t>
            </a:r>
            <a:r>
              <a:rPr lang="fr-CM" sz="2400" b="1" i="0" u="sng" dirty="0">
                <a:latin typeface="Arial" panose="020B0604020202020204" pitchFamily="34" charset="0"/>
                <a:cs typeface="Arial" panose="020B0604020202020204" pitchFamily="34" charset="0"/>
              </a:rPr>
              <a:t>de recrutement des combattants terroristes par Boko Haram (BH</a:t>
            </a:r>
            <a:r>
              <a:rPr lang="fr-CM" sz="2400" b="1" i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4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Recrutement par </a:t>
            </a:r>
            <a:r>
              <a:rPr lang="fr-CM" sz="24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persuasion (religion, corruption, abus…) </a:t>
            </a:r>
            <a:endParaRPr lang="fr-CM" sz="2400" b="1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4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Recrutement par force (kidnapping, enrôlement forcé, ...)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4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Recrutement par incitation (rémunération, offre des dons et présents…)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CM" sz="24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Objectif : étoffer ses effectifs en vue de mener des opérations de grande envergure et à grande échelle (attaques simultanées dans plusieurs pays, …)</a:t>
            </a:r>
            <a:endParaRPr lang="fr-CM" sz="2400" b="1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298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785611"/>
            <a:ext cx="9601200" cy="508178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romanUcPeriod"/>
            </a:pPr>
            <a:r>
              <a:rPr lang="fr-CM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r-CM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CM" sz="2200" b="1" i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Stratégie </a:t>
            </a:r>
            <a:r>
              <a:rPr lang="fr-CM" sz="2200" b="1" i="0" u="sng" dirty="0">
                <a:latin typeface="Arial" panose="020B0604020202020204" pitchFamily="34" charset="0"/>
                <a:cs typeface="Arial" panose="020B0604020202020204" pitchFamily="34" charset="0"/>
              </a:rPr>
              <a:t>de riposte des Etats du Bassin du Lac Tchad </a:t>
            </a:r>
            <a:endParaRPr lang="fr-CM" sz="2200" b="1" i="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sz="2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CM" i="0" dirty="0" smtClean="0">
                <a:latin typeface="Arial" panose="020B0604020202020204" pitchFamily="34" charset="0"/>
                <a:cs typeface="Arial" panose="020B0604020202020204" pitchFamily="34" charset="0"/>
              </a:rPr>
              <a:t>La réponse strictement militaire (individuellement puis collectivement)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M" dirty="0" smtClean="0">
                <a:latin typeface="Arial" panose="020B0604020202020204" pitchFamily="34" charset="0"/>
                <a:cs typeface="Arial" panose="020B0604020202020204" pitchFamily="34" charset="0"/>
              </a:rPr>
              <a:t>La suspicion de la population civile (auteur, complice, refus de dénoncer…)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M" i="0" dirty="0" smtClean="0">
                <a:latin typeface="Arial" panose="020B0604020202020204" pitchFamily="34" charset="0"/>
                <a:cs typeface="Arial" panose="020B0604020202020204" pitchFamily="34" charset="0"/>
              </a:rPr>
              <a:t>La non respect du DIDH, DIH, …</a:t>
            </a: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CM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  <a:endParaRPr lang="fr-CM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CM" dirty="0" smtClean="0">
                <a:latin typeface="Arial" panose="020B0604020202020204" pitchFamily="34" charset="0"/>
                <a:cs typeface="Arial" panose="020B0604020202020204" pitchFamily="34" charset="0"/>
              </a:rPr>
              <a:t>Exacerbation de la situation (populations prises au piège entre les exactions terroristes de BH et les abus des Forces de défense et de sécurité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CM" dirty="0" smtClean="0">
                <a:latin typeface="Arial" panose="020B0604020202020204" pitchFamily="34" charset="0"/>
                <a:cs typeface="Arial" panose="020B0604020202020204" pitchFamily="34" charset="0"/>
              </a:rPr>
              <a:t>Légitimation de BH par une frange de la population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CM" dirty="0">
                <a:latin typeface="Arial" panose="020B0604020202020204" pitchFamily="34" charset="0"/>
                <a:cs typeface="Arial" panose="020B0604020202020204" pitchFamily="34" charset="0"/>
              </a:rPr>
              <a:t>Renforcement </a:t>
            </a:r>
            <a:r>
              <a:rPr lang="fr-CM" dirty="0" smtClean="0">
                <a:latin typeface="Arial" panose="020B0604020202020204" pitchFamily="34" charset="0"/>
                <a:cs typeface="Arial" panose="020B0604020202020204" pitchFamily="34" charset="0"/>
              </a:rPr>
              <a:t>des effectifs de BH</a:t>
            </a: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64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1370" y="695459"/>
            <a:ext cx="11037194" cy="5834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M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CM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Stratégie de stabilisation : </a:t>
            </a:r>
            <a:r>
              <a:rPr lang="fr-CM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Solutions internationales </a:t>
            </a:r>
            <a:endParaRPr lang="fr-CM" sz="2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CM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CS/NU : Résolution S/RES/2943 du 31 mars 2017</a:t>
            </a:r>
            <a:endParaRPr lang="fr-CM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Soulignant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qu’il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nécessaire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pour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affaiblir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vaincre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Boko Haram et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l’EIIL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disposer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consistant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le respect du droit international applicable,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opérations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coordonnées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à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renforcer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visant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améliorer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gouvernance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à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promouvoir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développement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et la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croissance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économique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les zones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touchées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à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lutter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contre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la radicalisation et à assurer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l’autonomisation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et la protection des femmes,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i="1" dirty="0" err="1">
                <a:latin typeface="Arial" panose="020B0604020202020204" pitchFamily="34" charset="0"/>
                <a:cs typeface="Arial" panose="020B0604020202020204" pitchFamily="34" charset="0"/>
              </a:rPr>
              <a:t>Exhorte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gouvernements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région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en-GB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l’élaboration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Boko Haram et </a:t>
            </a:r>
            <a:r>
              <a:rPr lang="en-GB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l’EIIL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CM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84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2731" y="553793"/>
            <a:ext cx="10985679" cy="57826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CM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CM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CS/NU </a:t>
            </a:r>
            <a:r>
              <a:rPr lang="fr-CM" sz="4200" b="1" dirty="0">
                <a:latin typeface="Arial" panose="020B0604020202020204" pitchFamily="34" charset="0"/>
                <a:cs typeface="Arial" panose="020B0604020202020204" pitchFamily="34" charset="0"/>
              </a:rPr>
              <a:t>: Résolution S/RES/2943 du 31 mars 2017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4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</a:t>
            </a:r>
            <a:r>
              <a:rPr lang="en-GB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gouvernements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région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collaboration avec les organisations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régionales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et sous-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régionales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les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organismes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compétents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des Nations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Unies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et les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parties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prenantes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concernées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tenant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compte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résolution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élaborer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mettre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4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incluant</a:t>
            </a:r>
            <a:r>
              <a:rPr lang="en-GB" sz="4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GB" sz="4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</a:t>
            </a:r>
            <a:r>
              <a:rPr lang="en-GB" sz="4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poursuite</a:t>
            </a:r>
            <a:r>
              <a:rPr lang="en-GB" sz="4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judiciaire</a:t>
            </a:r>
            <a:r>
              <a:rPr lang="en-GB" sz="4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4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nécessaire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régionale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coordonnée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axée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des initiatives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désarmement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démobilisation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déradicalisation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réintégration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réadaptation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transparentes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inclusives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respectueuses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droits de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l’homme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faveur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en-GB" sz="4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personnes</a:t>
            </a:r>
            <a:r>
              <a:rPr lang="en-GB" sz="4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associées</a:t>
            </a:r>
            <a:r>
              <a:rPr lang="en-GB" sz="4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Boko Haram et à </a:t>
            </a:r>
            <a:r>
              <a:rPr lang="en-GB" sz="4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l’EIIL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inspirées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meilleures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pratiques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et des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enseignements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tirés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niveaux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 international et </a:t>
            </a:r>
            <a:r>
              <a:rPr lang="en-GB" sz="4200" b="1" dirty="0" err="1">
                <a:latin typeface="Arial" panose="020B0604020202020204" pitchFamily="34" charset="0"/>
                <a:cs typeface="Arial" panose="020B0604020202020204" pitchFamily="34" charset="0"/>
              </a:rPr>
              <a:t>régional</a:t>
            </a:r>
            <a:r>
              <a:rPr lang="en-GB" sz="42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sz="4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02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2731" y="553793"/>
            <a:ext cx="10985679" cy="600341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CM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M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Stratégie régionale de stabilisation, de redressement et de résilience des zones du Bassin du Lac Tchad affectées par la crise Boko Haram</a:t>
            </a:r>
            <a:endParaRPr lang="fr-CM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Stratégie adoptée en août 2018 s’appuie sur 9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piliers d’intervention, prévoit un mécanisme de mise en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œuvre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définit les rôles et les responsabilités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parties prenantes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budget lui est alloué et les modalités pour mobiliser les ressources nécessaires à sa mise en place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sont également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précisées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efforts nationaux de démobilisation et de désarmement de Boko Haram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doivent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s’accompagner d’une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approche régionale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harmonisée de triage, des poursuites, de la réhabilitation et de la réintégration des combattants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 des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personnes qui leur sont associées, conformément aux normes internationales.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Il s’agit du troisième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pilier d’intervention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de la stratégie : les quatre pays concernés ont élaboré et approuvé l’approche, préparée avec le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soutien technique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de l’UA et 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d’autres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organismes et entités des Nations Unies compétentes dans ce domaine.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4248" y="785611"/>
            <a:ext cx="10831132" cy="5422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fr-CM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CS/NU </a:t>
            </a:r>
            <a:r>
              <a:rPr lang="fr-CM" sz="3200" b="1" dirty="0">
                <a:latin typeface="Arial" panose="020B0604020202020204" pitchFamily="34" charset="0"/>
                <a:cs typeface="Arial" panose="020B0604020202020204" pitchFamily="34" charset="0"/>
              </a:rPr>
              <a:t>: Résolution S/RES/2943 du 31 mars 2017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GB" i="1" dirty="0" err="1">
                <a:latin typeface="Arial" panose="020B0604020202020204" pitchFamily="34" charset="0"/>
                <a:cs typeface="Arial" panose="020B0604020202020204" pitchFamily="34" charset="0"/>
              </a:rPr>
              <a:t>Demande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aux pays de la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région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prévenir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criminalité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transnationale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organisée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particulier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trafic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d’armes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et la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traite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d’êtres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humains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d’ériger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type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d’activité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crime,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d’engager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enquêtes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égard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traduire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justice les auteurs et de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veiller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quiconque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genre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d’activité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soit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tenu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comptable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i="1" dirty="0" err="1">
                <a:latin typeface="Arial" panose="020B0604020202020204" pitchFamily="34" charset="0"/>
                <a:cs typeface="Arial" panose="020B0604020202020204" pitchFamily="34" charset="0"/>
              </a:rPr>
              <a:t>demande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enquêtes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soient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promptement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diligentées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d’allégations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mauvais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traitements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violences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sexuelles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que les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coupables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soient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amenés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leurs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4248" y="785611"/>
            <a:ext cx="10831132" cy="5422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M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CONTEXTE</a:t>
            </a:r>
            <a:endParaRPr lang="fr-CM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fr-CM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CS/NU </a:t>
            </a:r>
            <a:r>
              <a:rPr lang="fr-CM" sz="3200" b="1" dirty="0">
                <a:latin typeface="Arial" panose="020B0604020202020204" pitchFamily="34" charset="0"/>
                <a:cs typeface="Arial" panose="020B0604020202020204" pitchFamily="34" charset="0"/>
              </a:rPr>
              <a:t>: Résolution S/RES/2943 du 31 mars 2017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2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Souligne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qu’il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importe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renforcer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la  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coopération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judiciaire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pour identifier et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poursuivre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les auteurs de violations des droits de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l’homme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d’atteintes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droits,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ainsi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que des crimes les plus graves,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la violence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sexuelle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sexiste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386</TotalTime>
  <Words>2184</Words>
  <Application>Microsoft Office PowerPoint</Application>
  <PresentationFormat>Grand écran</PresentationFormat>
  <Paragraphs>131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0" baseType="lpstr">
      <vt:lpstr>Arial</vt:lpstr>
      <vt:lpstr>Franklin Gothic Book</vt:lpstr>
      <vt:lpstr>Wingdings</vt:lpstr>
      <vt:lpstr>Crop</vt:lpstr>
      <vt:lpstr>Islamist Protest, Terrorism and (In)Security in Africa Yaoundé June 1-3,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Islamist Protest, Terrorism and (In)Security in Africa Yaoundé June 1-3, 2022</dc:title>
  <dc:creator>Compte Microsoft</dc:creator>
  <cp:lastModifiedBy>Compte Microsoft</cp:lastModifiedBy>
  <cp:revision>65</cp:revision>
  <dcterms:created xsi:type="dcterms:W3CDTF">2022-05-31T21:22:13Z</dcterms:created>
  <dcterms:modified xsi:type="dcterms:W3CDTF">2022-06-02T09:27:13Z</dcterms:modified>
</cp:coreProperties>
</file>