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5">
  <p:sldMasterIdLst>
    <p:sldMasterId id="2147483648" r:id="rId1"/>
  </p:sldMasterIdLst>
  <p:sldIdLst>
    <p:sldId id="256" r:id="rId2"/>
    <p:sldId id="257" r:id="rId3"/>
    <p:sldId id="274" r:id="rId4"/>
    <p:sldId id="272" r:id="rId5"/>
    <p:sldId id="277" r:id="rId6"/>
    <p:sldId id="278" r:id="rId7"/>
    <p:sldId id="268" r:id="rId8"/>
    <p:sldId id="258" r:id="rId9"/>
    <p:sldId id="259" r:id="rId10"/>
    <p:sldId id="260" r:id="rId11"/>
    <p:sldId id="261" r:id="rId12"/>
    <p:sldId id="262" r:id="rId13"/>
    <p:sldId id="263" r:id="rId14"/>
    <p:sldId id="284" r:id="rId15"/>
    <p:sldId id="264" r:id="rId16"/>
    <p:sldId id="265" r:id="rId17"/>
    <p:sldId id="283" r:id="rId18"/>
    <p:sldId id="266" r:id="rId19"/>
    <p:sldId id="267" r:id="rId20"/>
    <p:sldId id="269" r:id="rId21"/>
    <p:sldId id="270" r:id="rId22"/>
    <p:sldId id="279" r:id="rId23"/>
    <p:sldId id="285"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73" d="100"/>
          <a:sy n="73" d="100"/>
        </p:scale>
        <p:origin x="4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ACER\Desktop\ABEL\ALEXIS\PNUD\Donn&#233;es%20Ex%20pop%20Covi\Copie%20de%20Analyse%20des%20donn&#233;es%20COV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7.6739160004231713E-2"/>
          <c:y val="5.0351563197457462E-2"/>
          <c:w val="0.89255066725104659"/>
          <c:h val="0.85286053529023154"/>
        </c:manualLayout>
      </c:layout>
      <c:bar3DChart>
        <c:barDir val="col"/>
        <c:grouping val="clustered"/>
        <c:varyColors val="0"/>
        <c:ser>
          <c:idx val="0"/>
          <c:order val="0"/>
          <c:tx>
            <c:strRef>
              <c:f>Analyse!$C$4</c:f>
              <c:strCache>
                <c:ptCount val="1"/>
                <c:pt idx="0">
                  <c:v>Effectifs</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spPr>
              <a:noFill/>
              <a:ln>
                <a:noFill/>
              </a:ln>
              <a:effectLst/>
            </c:spPr>
            <c:txPr>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Analyse!$B$5:$B$9</c:f>
              <c:strCache>
                <c:ptCount val="5"/>
                <c:pt idx="0">
                  <c:v>BLANGOUA</c:v>
                </c:pt>
                <c:pt idx="1">
                  <c:v>FOTOKOL</c:v>
                </c:pt>
                <c:pt idx="2">
                  <c:v>KOLOFATA</c:v>
                </c:pt>
                <c:pt idx="3">
                  <c:v>MAYO MOSKOTA</c:v>
                </c:pt>
                <c:pt idx="4">
                  <c:v>MORA</c:v>
                </c:pt>
              </c:strCache>
            </c:strRef>
          </c:cat>
          <c:val>
            <c:numRef>
              <c:f>Analyse!$C$5:$C$9</c:f>
              <c:numCache>
                <c:formatCode>###0</c:formatCode>
                <c:ptCount val="5"/>
                <c:pt idx="0">
                  <c:v>101</c:v>
                </c:pt>
                <c:pt idx="1">
                  <c:v>104</c:v>
                </c:pt>
                <c:pt idx="2">
                  <c:v>131</c:v>
                </c:pt>
                <c:pt idx="3">
                  <c:v>100</c:v>
                </c:pt>
                <c:pt idx="4">
                  <c:v>163</c:v>
                </c:pt>
              </c:numCache>
            </c:numRef>
          </c:val>
          <c:extLst>
            <c:ext xmlns:c16="http://schemas.microsoft.com/office/drawing/2014/chart" uri="{C3380CC4-5D6E-409C-BE32-E72D297353CC}">
              <c16:uniqueId val="{00000000-D743-4E20-B0B8-61E44975D76C}"/>
            </c:ext>
          </c:extLst>
        </c:ser>
        <c:dLbls>
          <c:showLegendKey val="0"/>
          <c:showVal val="0"/>
          <c:showCatName val="0"/>
          <c:showSerName val="0"/>
          <c:showPercent val="0"/>
          <c:showBubbleSize val="0"/>
        </c:dLbls>
        <c:gapWidth val="150"/>
        <c:shape val="box"/>
        <c:axId val="25021440"/>
        <c:axId val="25023232"/>
        <c:axId val="0"/>
      </c:bar3DChart>
      <c:catAx>
        <c:axId val="25021440"/>
        <c:scaling>
          <c:orientation val="minMax"/>
        </c:scaling>
        <c:delete val="0"/>
        <c:axPos val="b"/>
        <c:numFmt formatCode="General" sourceLinked="0"/>
        <c:majorTickMark val="out"/>
        <c:minorTickMark val="none"/>
        <c:tickLblPos val="nextTo"/>
        <c:txPr>
          <a:bodyPr/>
          <a:lstStyle/>
          <a:p>
            <a:pPr>
              <a:defRPr sz="1000"/>
            </a:pPr>
            <a:endParaRPr lang="fr-FR"/>
          </a:p>
        </c:txPr>
        <c:crossAx val="25023232"/>
        <c:crosses val="autoZero"/>
        <c:auto val="1"/>
        <c:lblAlgn val="ctr"/>
        <c:lblOffset val="100"/>
        <c:noMultiLvlLbl val="0"/>
      </c:catAx>
      <c:valAx>
        <c:axId val="25023232"/>
        <c:scaling>
          <c:orientation val="minMax"/>
        </c:scaling>
        <c:delete val="0"/>
        <c:axPos val="l"/>
        <c:numFmt formatCode="###0" sourceLinked="1"/>
        <c:majorTickMark val="out"/>
        <c:minorTickMark val="none"/>
        <c:tickLblPos val="nextTo"/>
        <c:crossAx val="25021440"/>
        <c:crosses val="autoZero"/>
        <c:crossBetween val="between"/>
      </c:valA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2644881889763779"/>
          <c:y val="7.7575757575757576E-2"/>
          <c:w val="0.87355118110236218"/>
          <c:h val="0.82432374135051301"/>
        </c:manualLayout>
      </c:layout>
      <c:bar3DChart>
        <c:barDir val="col"/>
        <c:grouping val="clustered"/>
        <c:varyColors val="0"/>
        <c:ser>
          <c:idx val="0"/>
          <c:order val="0"/>
          <c:tx>
            <c:strRef>
              <c:f>Analyse!$F$5</c:f>
              <c:strCache>
                <c:ptCount val="1"/>
                <c:pt idx="0">
                  <c:v>Pourcentage</c:v>
                </c:pt>
              </c:strCache>
            </c:strRef>
          </c:tx>
          <c:spPr>
            <a:solidFill>
              <a:schemeClr val="accent3"/>
            </a:solidFill>
            <a:ln w="38100" cap="flat" cmpd="sng" algn="ctr">
              <a:solidFill>
                <a:schemeClr val="lt1"/>
              </a:solidFill>
              <a:prstDash val="solid"/>
            </a:ln>
            <a:effectLst>
              <a:outerShdw blurRad="40000" dist="20000" dir="5400000" rotWithShape="0">
                <a:srgbClr val="000000">
                  <a:alpha val="38000"/>
                </a:srgbClr>
              </a:outerShdw>
            </a:effectLst>
          </c:spPr>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Analyse!$E$6:$E$9</c:f>
              <c:strCache>
                <c:ptCount val="4"/>
                <c:pt idx="0">
                  <c:v>-  15 ans</c:v>
                </c:pt>
                <c:pt idx="1">
                  <c:v>16-25 ans</c:v>
                </c:pt>
                <c:pt idx="2">
                  <c:v>26-35 ans</c:v>
                </c:pt>
                <c:pt idx="3">
                  <c:v>+ 36 ans</c:v>
                </c:pt>
              </c:strCache>
            </c:strRef>
          </c:cat>
          <c:val>
            <c:numRef>
              <c:f>Analyse!$F$6:$F$9</c:f>
              <c:numCache>
                <c:formatCode>0%</c:formatCode>
                <c:ptCount val="4"/>
                <c:pt idx="0">
                  <c:v>5.008347245409015E-3</c:v>
                </c:pt>
                <c:pt idx="1">
                  <c:v>2.337228714524207E-2</c:v>
                </c:pt>
                <c:pt idx="2">
                  <c:v>0.47078464106844742</c:v>
                </c:pt>
                <c:pt idx="3">
                  <c:v>0.5008347245409015</c:v>
                </c:pt>
              </c:numCache>
            </c:numRef>
          </c:val>
          <c:extLst>
            <c:ext xmlns:c16="http://schemas.microsoft.com/office/drawing/2014/chart" uri="{C3380CC4-5D6E-409C-BE32-E72D297353CC}">
              <c16:uniqueId val="{00000000-7AD5-43A0-84DD-622471D9B70F}"/>
            </c:ext>
          </c:extLst>
        </c:ser>
        <c:dLbls>
          <c:showLegendKey val="0"/>
          <c:showVal val="0"/>
          <c:showCatName val="0"/>
          <c:showSerName val="0"/>
          <c:showPercent val="0"/>
          <c:showBubbleSize val="0"/>
        </c:dLbls>
        <c:gapWidth val="150"/>
        <c:shape val="cylinder"/>
        <c:axId val="110316544"/>
        <c:axId val="90715776"/>
        <c:axId val="0"/>
      </c:bar3DChart>
      <c:catAx>
        <c:axId val="110316544"/>
        <c:scaling>
          <c:orientation val="minMax"/>
        </c:scaling>
        <c:delete val="0"/>
        <c:axPos val="b"/>
        <c:numFmt formatCode="General" sourceLinked="0"/>
        <c:majorTickMark val="out"/>
        <c:minorTickMark val="none"/>
        <c:tickLblPos val="nextTo"/>
        <c:txPr>
          <a:bodyPr/>
          <a:lstStyle/>
          <a:p>
            <a:pPr>
              <a:defRPr b="1"/>
            </a:pPr>
            <a:endParaRPr lang="fr-FR"/>
          </a:p>
        </c:txPr>
        <c:crossAx val="90715776"/>
        <c:crosses val="autoZero"/>
        <c:auto val="1"/>
        <c:lblAlgn val="ctr"/>
        <c:lblOffset val="100"/>
        <c:noMultiLvlLbl val="0"/>
      </c:catAx>
      <c:valAx>
        <c:axId val="90715776"/>
        <c:scaling>
          <c:orientation val="minMax"/>
        </c:scaling>
        <c:delete val="0"/>
        <c:axPos val="l"/>
        <c:numFmt formatCode="0%" sourceLinked="1"/>
        <c:majorTickMark val="out"/>
        <c:minorTickMark val="none"/>
        <c:tickLblPos val="nextTo"/>
        <c:crossAx val="110316544"/>
        <c:crosses val="autoZero"/>
        <c:crossBetween val="between"/>
      </c:valAx>
    </c:plotArea>
    <c:plotVisOnly val="1"/>
    <c:dispBlanksAs val="gap"/>
    <c:showDLblsOverMax val="0"/>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fr-F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213" y="836023"/>
            <a:ext cx="8915399" cy="2913017"/>
          </a:xfrm>
        </p:spPr>
        <p:txBody>
          <a:bodyPr>
            <a:normAutofit fontScale="90000"/>
          </a:bodyPr>
          <a:lstStyle/>
          <a:p>
            <a:pPr algn="just"/>
            <a:r>
              <a:rPr lang="fr-FR" sz="4000" b="1" dirty="0" smtClean="0"/>
              <a:t>LES COMITES DE VIGILANCE DANS LA LUTTE CONTRE BOKO HARAM AU CAMEROUN : FONCTIONNEMENT, CONTRIBUTION, ENJEUX ET DEFIS DANS LE PROCESSUS DE STABILISATION</a:t>
            </a:r>
            <a:endParaRPr lang="fr-FR" b="1" dirty="0"/>
          </a:p>
        </p:txBody>
      </p:sp>
      <p:sp>
        <p:nvSpPr>
          <p:cNvPr id="3" name="Sous-titre 2"/>
          <p:cNvSpPr>
            <a:spLocks noGrp="1"/>
          </p:cNvSpPr>
          <p:nvPr>
            <p:ph type="subTitle" idx="1"/>
          </p:nvPr>
        </p:nvSpPr>
        <p:spPr>
          <a:xfrm>
            <a:off x="2589213" y="4167051"/>
            <a:ext cx="8915399" cy="1736611"/>
          </a:xfrm>
        </p:spPr>
        <p:txBody>
          <a:bodyPr/>
          <a:lstStyle/>
          <a:p>
            <a:pPr algn="ctr"/>
            <a:r>
              <a:rPr lang="fr-FR" b="1" dirty="0" smtClean="0"/>
              <a:t>Présenté par : </a:t>
            </a:r>
          </a:p>
          <a:p>
            <a:pPr algn="just"/>
            <a:r>
              <a:rPr lang="fr-FR" b="1" dirty="0" smtClean="0"/>
              <a:t>François WASSOUNI-</a:t>
            </a:r>
          </a:p>
          <a:p>
            <a:pPr algn="just"/>
            <a:r>
              <a:rPr lang="fr-FR" b="1" dirty="0" smtClean="0"/>
              <a:t> Université de Maroua-Cameroun/Chercheur résident à l’Institut d’Etudes Avancées de Nantes-France</a:t>
            </a:r>
            <a:endParaRPr lang="fr-FR" b="1" dirty="0"/>
          </a:p>
        </p:txBody>
      </p:sp>
    </p:spTree>
    <p:extLst>
      <p:ext uri="{BB962C8B-B14F-4D97-AF65-F5344CB8AC3E}">
        <p14:creationId xmlns:p14="http://schemas.microsoft.com/office/powerpoint/2010/main" val="3577352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just"/>
            <a:r>
              <a:rPr lang="fr-FR" b="1" dirty="0"/>
              <a:t>QUELS PROFILS POUR QUELS COMITES DE VIGILANCES DANS L’EXTREME NORD?</a:t>
            </a:r>
          </a:p>
        </p:txBody>
      </p:sp>
      <p:sp>
        <p:nvSpPr>
          <p:cNvPr id="3" name="Espace réservé du contenu 2"/>
          <p:cNvSpPr>
            <a:spLocks noGrp="1"/>
          </p:cNvSpPr>
          <p:nvPr>
            <p:ph idx="1"/>
          </p:nvPr>
        </p:nvSpPr>
        <p:spPr>
          <a:xfrm>
            <a:off x="2231136" y="2133600"/>
            <a:ext cx="9273476" cy="4523232"/>
          </a:xfrm>
        </p:spPr>
        <p:txBody>
          <a:bodyPr/>
          <a:lstStyle/>
          <a:p>
            <a:r>
              <a:rPr lang="fr-FR" dirty="0" smtClean="0"/>
              <a:t>2- LES RECOMMANDATIONS</a:t>
            </a:r>
          </a:p>
          <a:p>
            <a:pPr marL="0" indent="0">
              <a:buNone/>
            </a:pPr>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pPr marL="0" indent="0">
              <a:buNone/>
            </a:pPr>
            <a:endParaRPr lang="fr-FR" dirty="0" smtClean="0"/>
          </a:p>
        </p:txBody>
      </p:sp>
      <p:pic>
        <p:nvPicPr>
          <p:cNvPr id="3074" name="Graphiqu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491" y="2469165"/>
            <a:ext cx="7115365" cy="39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309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just"/>
            <a:r>
              <a:rPr lang="fr-FR" b="1" dirty="0"/>
              <a:t>QUELS PROFILS POUR QUELS COMITES DE VIGILANCES DANS L’EXTREME NORD?</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94454747"/>
              </p:ext>
            </p:extLst>
          </p:nvPr>
        </p:nvGraphicFramePr>
        <p:xfrm>
          <a:off x="2592925" y="1905000"/>
          <a:ext cx="7733698" cy="3642360"/>
        </p:xfrm>
        <a:graphic>
          <a:graphicData uri="http://schemas.openxmlformats.org/drawingml/2006/table">
            <a:tbl>
              <a:tblPr firstRow="1" firstCol="1" bandRow="1">
                <a:tableStyleId>{5C22544A-7EE6-4342-B048-85BDC9FD1C3A}</a:tableStyleId>
              </a:tblPr>
              <a:tblGrid>
                <a:gridCol w="1096298">
                  <a:extLst>
                    <a:ext uri="{9D8B030D-6E8A-4147-A177-3AD203B41FA5}">
                      <a16:colId xmlns:a16="http://schemas.microsoft.com/office/drawing/2014/main" val="20000"/>
                    </a:ext>
                  </a:extLst>
                </a:gridCol>
                <a:gridCol w="1249780">
                  <a:extLst>
                    <a:ext uri="{9D8B030D-6E8A-4147-A177-3AD203B41FA5}">
                      <a16:colId xmlns:a16="http://schemas.microsoft.com/office/drawing/2014/main" val="20001"/>
                    </a:ext>
                  </a:extLst>
                </a:gridCol>
                <a:gridCol w="1249780">
                  <a:extLst>
                    <a:ext uri="{9D8B030D-6E8A-4147-A177-3AD203B41FA5}">
                      <a16:colId xmlns:a16="http://schemas.microsoft.com/office/drawing/2014/main" val="20002"/>
                    </a:ext>
                  </a:extLst>
                </a:gridCol>
                <a:gridCol w="971594">
                  <a:extLst>
                    <a:ext uri="{9D8B030D-6E8A-4147-A177-3AD203B41FA5}">
                      <a16:colId xmlns:a16="http://schemas.microsoft.com/office/drawing/2014/main" val="20003"/>
                    </a:ext>
                  </a:extLst>
                </a:gridCol>
                <a:gridCol w="1029836">
                  <a:extLst>
                    <a:ext uri="{9D8B030D-6E8A-4147-A177-3AD203B41FA5}">
                      <a16:colId xmlns:a16="http://schemas.microsoft.com/office/drawing/2014/main" val="20004"/>
                    </a:ext>
                  </a:extLst>
                </a:gridCol>
                <a:gridCol w="1068205">
                  <a:extLst>
                    <a:ext uri="{9D8B030D-6E8A-4147-A177-3AD203B41FA5}">
                      <a16:colId xmlns:a16="http://schemas.microsoft.com/office/drawing/2014/main" val="20005"/>
                    </a:ext>
                  </a:extLst>
                </a:gridCol>
                <a:gridCol w="1068205">
                  <a:extLst>
                    <a:ext uri="{9D8B030D-6E8A-4147-A177-3AD203B41FA5}">
                      <a16:colId xmlns:a16="http://schemas.microsoft.com/office/drawing/2014/main" val="20006"/>
                    </a:ext>
                  </a:extLst>
                </a:gridCol>
              </a:tblGrid>
              <a:tr h="499888">
                <a:tc rowSpan="2">
                  <a:txBody>
                    <a:bodyPr/>
                    <a:lstStyle/>
                    <a:p>
                      <a:pPr algn="ctr">
                        <a:lnSpc>
                          <a:spcPct val="107000"/>
                        </a:lnSpc>
                        <a:spcAft>
                          <a:spcPts val="0"/>
                        </a:spcAft>
                      </a:pPr>
                      <a:r>
                        <a:rPr lang="fr-FR" sz="900" dirty="0">
                          <a:effectLst/>
                        </a:rPr>
                        <a:t>Arrondissement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fr-FR" sz="900">
                          <a:effectLst/>
                        </a:rPr>
                        <a:t>PAR LE CHEF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gridSpan="2">
                  <a:txBody>
                    <a:bodyPr/>
                    <a:lstStyle/>
                    <a:p>
                      <a:pPr algn="ctr">
                        <a:lnSpc>
                          <a:spcPct val="107000"/>
                        </a:lnSpc>
                        <a:spcAft>
                          <a:spcPts val="0"/>
                        </a:spcAft>
                      </a:pPr>
                      <a:r>
                        <a:rPr lang="fr-FR" sz="900">
                          <a:effectLst/>
                        </a:rPr>
                        <a:t>PAR LE SOUS-PREFET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gridSpan="2">
                  <a:txBody>
                    <a:bodyPr/>
                    <a:lstStyle/>
                    <a:p>
                      <a:pPr algn="ctr">
                        <a:lnSpc>
                          <a:spcPct val="107000"/>
                        </a:lnSpc>
                        <a:spcAft>
                          <a:spcPts val="0"/>
                        </a:spcAft>
                      </a:pPr>
                      <a:r>
                        <a:rPr lang="fr-FR" sz="900">
                          <a:effectLst/>
                        </a:rPr>
                        <a:t>PAR LE COMMISSAIRE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extLst>
                  <a:ext uri="{0D108BD9-81ED-4DB2-BD59-A6C34878D82A}">
                    <a16:rowId xmlns:a16="http://schemas.microsoft.com/office/drawing/2014/main" val="10000"/>
                  </a:ext>
                </a:extLst>
              </a:tr>
              <a:tr h="499888">
                <a:tc vMerge="1">
                  <a:txBody>
                    <a:bodyPr/>
                    <a:lstStyle/>
                    <a:p>
                      <a:endParaRPr lang="fr-FR"/>
                    </a:p>
                  </a:txBody>
                  <a:tcPr/>
                </a:tc>
                <a:tc>
                  <a:txBody>
                    <a:bodyPr/>
                    <a:lstStyle/>
                    <a:p>
                      <a:pPr algn="ctr">
                        <a:lnSpc>
                          <a:spcPct val="107000"/>
                        </a:lnSpc>
                        <a:spcAft>
                          <a:spcPts val="0"/>
                        </a:spcAft>
                      </a:pPr>
                      <a:r>
                        <a:rPr lang="fr-FR" sz="900">
                          <a:effectLst/>
                        </a:rPr>
                        <a:t>OUI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900">
                          <a:effectLst/>
                        </a:rPr>
                        <a:t>Non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900">
                          <a:effectLst/>
                        </a:rPr>
                        <a:t>OUI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900">
                          <a:effectLst/>
                        </a:rPr>
                        <a:t>Non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900">
                          <a:effectLst/>
                        </a:rPr>
                        <a:t>OUI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900" dirty="0">
                          <a:effectLst/>
                        </a:rPr>
                        <a:t>Non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99888">
                <a:tc>
                  <a:txBody>
                    <a:bodyPr/>
                    <a:lstStyle/>
                    <a:p>
                      <a:pPr>
                        <a:lnSpc>
                          <a:spcPct val="107000"/>
                        </a:lnSpc>
                        <a:spcAft>
                          <a:spcPts val="0"/>
                        </a:spcAft>
                      </a:pPr>
                      <a:r>
                        <a:rPr lang="fr-FR" sz="900">
                          <a:effectLst/>
                        </a:rPr>
                        <a:t>BLANGOUA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100%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100%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100%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476084">
                <a:tc>
                  <a:txBody>
                    <a:bodyPr/>
                    <a:lstStyle/>
                    <a:p>
                      <a:pPr>
                        <a:lnSpc>
                          <a:spcPct val="107000"/>
                        </a:lnSpc>
                        <a:spcAft>
                          <a:spcPts val="0"/>
                        </a:spcAft>
                      </a:pPr>
                      <a:r>
                        <a:rPr lang="fr-FR" sz="900">
                          <a:effectLst/>
                        </a:rPr>
                        <a:t>FOTOKOL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67%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33%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38%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63%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100%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476084">
                <a:tc>
                  <a:txBody>
                    <a:bodyPr/>
                    <a:lstStyle/>
                    <a:p>
                      <a:pPr>
                        <a:lnSpc>
                          <a:spcPct val="107000"/>
                        </a:lnSpc>
                        <a:spcAft>
                          <a:spcPts val="0"/>
                        </a:spcAft>
                      </a:pPr>
                      <a:r>
                        <a:rPr lang="fr-FR" sz="900">
                          <a:effectLst/>
                        </a:rPr>
                        <a:t>KOLFATA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43%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32%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92%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714444">
                <a:tc>
                  <a:txBody>
                    <a:bodyPr/>
                    <a:lstStyle/>
                    <a:p>
                      <a:pPr>
                        <a:lnSpc>
                          <a:spcPct val="107000"/>
                        </a:lnSpc>
                        <a:spcAft>
                          <a:spcPts val="0"/>
                        </a:spcAft>
                      </a:pPr>
                      <a:r>
                        <a:rPr lang="fr-FR" sz="900">
                          <a:effectLst/>
                        </a:rPr>
                        <a:t>MAYO MOSKOTA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91%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97%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100%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476084">
                <a:tc>
                  <a:txBody>
                    <a:bodyPr/>
                    <a:lstStyle/>
                    <a:p>
                      <a:pPr>
                        <a:lnSpc>
                          <a:spcPct val="107000"/>
                        </a:lnSpc>
                        <a:spcAft>
                          <a:spcPts val="0"/>
                        </a:spcAft>
                      </a:pPr>
                      <a:r>
                        <a:rPr lang="fr-FR" sz="900">
                          <a:effectLst/>
                        </a:rPr>
                        <a:t>MORA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75%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25%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72%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28%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07000"/>
                        </a:lnSpc>
                        <a:spcAft>
                          <a:spcPts val="0"/>
                        </a:spcAft>
                      </a:pPr>
                      <a:r>
                        <a:rPr lang="fr-FR" sz="900" dirty="0">
                          <a:effectLst/>
                        </a:rPr>
                        <a:t>96%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1450922" y="-992392"/>
            <a:ext cx="1406260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0974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7623" y="624110"/>
            <a:ext cx="9296989" cy="1280890"/>
          </a:xfrm>
        </p:spPr>
        <p:txBody>
          <a:bodyPr>
            <a:normAutofit fontScale="90000"/>
          </a:bodyPr>
          <a:lstStyle/>
          <a:p>
            <a:r>
              <a:rPr lang="fr-FR" b="1" dirty="0" smtClean="0"/>
              <a:t>LES COVIS: QUELLE PLACE DANS LE DISPOSITIF SÉCURITAIRE DE L’EXTRÊME-NORD?</a:t>
            </a:r>
            <a:endParaRPr lang="fr-FR" b="1" dirty="0"/>
          </a:p>
        </p:txBody>
      </p:sp>
      <p:sp>
        <p:nvSpPr>
          <p:cNvPr id="3" name="Espace réservé du contenu 2"/>
          <p:cNvSpPr>
            <a:spLocks noGrp="1"/>
          </p:cNvSpPr>
          <p:nvPr>
            <p:ph idx="1"/>
          </p:nvPr>
        </p:nvSpPr>
        <p:spPr/>
        <p:txBody>
          <a:bodyPr/>
          <a:lstStyle/>
          <a:p>
            <a:pPr marL="0" indent="0">
              <a:buNone/>
            </a:pPr>
            <a:r>
              <a:rPr lang="fr-FR" dirty="0" smtClean="0"/>
              <a:t>	Si tôt </a:t>
            </a:r>
            <a:r>
              <a:rPr lang="fr-FR" dirty="0"/>
              <a:t>admis dans un groupe, les membres des comités de vigilances ont plusieurs rôles. Dans la chaine sécuritaire, ils sont chargés de : </a:t>
            </a:r>
          </a:p>
          <a:p>
            <a:pPr lvl="0"/>
            <a:r>
              <a:rPr lang="fr-FR" dirty="0"/>
              <a:t>Servir de courroie de transmission entre les Forces de défense et de sécurité et les populations locales ;</a:t>
            </a:r>
          </a:p>
          <a:p>
            <a:pPr lvl="0"/>
            <a:r>
              <a:rPr lang="fr-FR" dirty="0"/>
              <a:t>Sonner l’alerte en cas d’intrusion et ou de suspicion d’une attaque ;</a:t>
            </a:r>
          </a:p>
          <a:p>
            <a:pPr lvl="0"/>
            <a:r>
              <a:rPr lang="fr-FR" dirty="0"/>
              <a:t>Collecter et fournir des renseignements aux forces de maintien de l’ordre et de sécurité afin qu’ils prennent les dispositions sécuritaires y avenantes ;</a:t>
            </a:r>
          </a:p>
          <a:p>
            <a:pPr lvl="0"/>
            <a:r>
              <a:rPr lang="fr-FR" dirty="0" smtClean="0"/>
              <a:t>« Participer </a:t>
            </a:r>
            <a:r>
              <a:rPr lang="fr-FR" dirty="0"/>
              <a:t>aux </a:t>
            </a:r>
            <a:r>
              <a:rPr lang="fr-FR" dirty="0" smtClean="0"/>
              <a:t>combats » </a:t>
            </a:r>
            <a:r>
              <a:rPr lang="fr-FR" dirty="0"/>
              <a:t>;</a:t>
            </a:r>
          </a:p>
          <a:p>
            <a:pPr lvl="0"/>
            <a:r>
              <a:rPr lang="fr-FR" dirty="0"/>
              <a:t>D’effectuer les patrouilles dissuasives dans les quartiers, les villages et les villes. </a:t>
            </a:r>
          </a:p>
          <a:p>
            <a:pPr marL="0" indent="0">
              <a:buNone/>
            </a:pPr>
            <a:endParaRPr lang="fr-FR" dirty="0"/>
          </a:p>
        </p:txBody>
      </p:sp>
    </p:spTree>
    <p:extLst>
      <p:ext uri="{BB962C8B-B14F-4D97-AF65-F5344CB8AC3E}">
        <p14:creationId xmlns:p14="http://schemas.microsoft.com/office/powerpoint/2010/main" val="4287507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just"/>
            <a:r>
              <a:rPr lang="fr-FR" b="1" dirty="0" smtClean="0"/>
              <a:t>LES COVIS: QUELLE PLACE DANS LE DISPOSITIF SÉCURITAIRE DE L’EXTRÊME-NORD?</a:t>
            </a:r>
            <a:endParaRPr lang="fr-FR" b="1" dirty="0"/>
          </a:p>
        </p:txBody>
      </p:sp>
      <p:sp>
        <p:nvSpPr>
          <p:cNvPr id="3" name="Espace réservé du contenu 2"/>
          <p:cNvSpPr>
            <a:spLocks noGrp="1"/>
          </p:cNvSpPr>
          <p:nvPr>
            <p:ph idx="1"/>
          </p:nvPr>
        </p:nvSpPr>
        <p:spPr>
          <a:xfrm>
            <a:off x="2479549" y="2082934"/>
            <a:ext cx="8915400" cy="3777622"/>
          </a:xfrm>
        </p:spPr>
        <p:txBody>
          <a:bodyPr/>
          <a:lstStyle/>
          <a:p>
            <a:pPr marL="0" indent="0">
              <a:buNone/>
            </a:pPr>
            <a:endParaRPr lang="fr-FR" dirty="0"/>
          </a:p>
        </p:txBody>
      </p:sp>
      <p:pic>
        <p:nvPicPr>
          <p:cNvPr id="5122" name="Graphique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548" y="2082934"/>
            <a:ext cx="8915401" cy="403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86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endParaRPr lang="fr-FR" b="1" dirty="0"/>
          </a:p>
        </p:txBody>
      </p:sp>
      <p:pic>
        <p:nvPicPr>
          <p:cNvPr id="4" name="Espace réservé du contenu 3"/>
          <p:cNvPicPr>
            <a:picLocks noGrp="1" noChangeAspect="1"/>
          </p:cNvPicPr>
          <p:nvPr>
            <p:ph idx="1"/>
          </p:nvPr>
        </p:nvPicPr>
        <p:blipFill>
          <a:blip r:embed="rId2"/>
          <a:stretch>
            <a:fillRect/>
          </a:stretch>
        </p:blipFill>
        <p:spPr>
          <a:xfrm>
            <a:off x="2429690" y="169817"/>
            <a:ext cx="8543109" cy="5691233"/>
          </a:xfrm>
          <a:prstGeom prst="rect">
            <a:avLst/>
          </a:prstGeom>
        </p:spPr>
      </p:pic>
    </p:spTree>
    <p:extLst>
      <p:ext uri="{BB962C8B-B14F-4D97-AF65-F5344CB8AC3E}">
        <p14:creationId xmlns:p14="http://schemas.microsoft.com/office/powerpoint/2010/main" val="4191216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2213" y="276617"/>
            <a:ext cx="9272400" cy="1511842"/>
          </a:xfrm>
        </p:spPr>
        <p:txBody>
          <a:bodyPr>
            <a:normAutofit fontScale="90000"/>
          </a:bodyPr>
          <a:lstStyle/>
          <a:p>
            <a:r>
              <a:rPr lang="fr-FR" b="1" dirty="0" smtClean="0"/>
              <a:t>LES COVIS: QUELLE PLACE DANS LE DISPOSITIF SÉCURITAIRE DE L’EXTRÊME-NORD?</a:t>
            </a:r>
            <a:endParaRPr lang="fr-FR"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07931749"/>
              </p:ext>
            </p:extLst>
          </p:nvPr>
        </p:nvGraphicFramePr>
        <p:xfrm>
          <a:off x="2084833" y="1905000"/>
          <a:ext cx="4645152" cy="2947415"/>
        </p:xfrm>
        <a:graphic>
          <a:graphicData uri="http://schemas.openxmlformats.org/drawingml/2006/table">
            <a:tbl>
              <a:tblPr firstRow="1" firstCol="1" bandRow="1">
                <a:tableStyleId>{5C22544A-7EE6-4342-B048-85BDC9FD1C3A}</a:tableStyleId>
              </a:tblPr>
              <a:tblGrid>
                <a:gridCol w="646937">
                  <a:extLst>
                    <a:ext uri="{9D8B030D-6E8A-4147-A177-3AD203B41FA5}">
                      <a16:colId xmlns:a16="http://schemas.microsoft.com/office/drawing/2014/main" val="20000"/>
                    </a:ext>
                  </a:extLst>
                </a:gridCol>
                <a:gridCol w="399842">
                  <a:extLst>
                    <a:ext uri="{9D8B030D-6E8A-4147-A177-3AD203B41FA5}">
                      <a16:colId xmlns:a16="http://schemas.microsoft.com/office/drawing/2014/main" val="20001"/>
                    </a:ext>
                  </a:extLst>
                </a:gridCol>
                <a:gridCol w="559448">
                  <a:extLst>
                    <a:ext uri="{9D8B030D-6E8A-4147-A177-3AD203B41FA5}">
                      <a16:colId xmlns:a16="http://schemas.microsoft.com/office/drawing/2014/main" val="20002"/>
                    </a:ext>
                  </a:extLst>
                </a:gridCol>
                <a:gridCol w="642264">
                  <a:extLst>
                    <a:ext uri="{9D8B030D-6E8A-4147-A177-3AD203B41FA5}">
                      <a16:colId xmlns:a16="http://schemas.microsoft.com/office/drawing/2014/main" val="20003"/>
                    </a:ext>
                  </a:extLst>
                </a:gridCol>
                <a:gridCol w="878325">
                  <a:extLst>
                    <a:ext uri="{9D8B030D-6E8A-4147-A177-3AD203B41FA5}">
                      <a16:colId xmlns:a16="http://schemas.microsoft.com/office/drawing/2014/main" val="20004"/>
                    </a:ext>
                  </a:extLst>
                </a:gridCol>
                <a:gridCol w="878325">
                  <a:extLst>
                    <a:ext uri="{9D8B030D-6E8A-4147-A177-3AD203B41FA5}">
                      <a16:colId xmlns:a16="http://schemas.microsoft.com/office/drawing/2014/main" val="20005"/>
                    </a:ext>
                  </a:extLst>
                </a:gridCol>
                <a:gridCol w="640011">
                  <a:extLst>
                    <a:ext uri="{9D8B030D-6E8A-4147-A177-3AD203B41FA5}">
                      <a16:colId xmlns:a16="http://schemas.microsoft.com/office/drawing/2014/main" val="20006"/>
                    </a:ext>
                  </a:extLst>
                </a:gridCol>
              </a:tblGrid>
              <a:tr h="344609">
                <a:tc rowSpan="2">
                  <a:txBody>
                    <a:bodyPr/>
                    <a:lstStyle/>
                    <a:p>
                      <a:pPr algn="just">
                        <a:lnSpc>
                          <a:spcPct val="150000"/>
                        </a:lnSpc>
                        <a:spcAft>
                          <a:spcPts val="800"/>
                        </a:spcAft>
                      </a:pPr>
                      <a:r>
                        <a:rPr lang="fr-FR" sz="1000" dirty="0">
                          <a:effectLst/>
                        </a:rPr>
                        <a:t>Arrondissement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fr-FR" sz="800">
                          <a:effectLst/>
                        </a:rPr>
                        <a:t>ARMES BLANCHES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gridSpan="2">
                  <a:txBody>
                    <a:bodyPr/>
                    <a:lstStyle/>
                    <a:p>
                      <a:pPr algn="ctr">
                        <a:lnSpc>
                          <a:spcPct val="107000"/>
                        </a:lnSpc>
                        <a:spcAft>
                          <a:spcPts val="0"/>
                        </a:spcAft>
                      </a:pPr>
                      <a:r>
                        <a:rPr lang="fr-FR" sz="800">
                          <a:effectLst/>
                        </a:rPr>
                        <a:t>ARMES DE FABRICATION ARTISANALE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gridSpan="2">
                  <a:txBody>
                    <a:bodyPr/>
                    <a:lstStyle/>
                    <a:p>
                      <a:pPr algn="ctr">
                        <a:lnSpc>
                          <a:spcPct val="107000"/>
                        </a:lnSpc>
                        <a:spcAft>
                          <a:spcPts val="0"/>
                        </a:spcAft>
                      </a:pPr>
                      <a:r>
                        <a:rPr lang="fr-FR" sz="800">
                          <a:effectLst/>
                        </a:rPr>
                        <a:t>OPERATIONS MILITAIRES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extLst>
                  <a:ext uri="{0D108BD9-81ED-4DB2-BD59-A6C34878D82A}">
                    <a16:rowId xmlns:a16="http://schemas.microsoft.com/office/drawing/2014/main" val="10000"/>
                  </a:ext>
                </a:extLst>
              </a:tr>
              <a:tr h="482452">
                <a:tc vMerge="1">
                  <a:txBody>
                    <a:bodyPr/>
                    <a:lstStyle/>
                    <a:p>
                      <a:endParaRPr lang="fr-FR"/>
                    </a:p>
                  </a:txBody>
                  <a:tcPr/>
                </a:tc>
                <a:tc>
                  <a:txBody>
                    <a:bodyPr/>
                    <a:lstStyle/>
                    <a:p>
                      <a:pPr algn="ctr">
                        <a:lnSpc>
                          <a:spcPct val="107000"/>
                        </a:lnSpc>
                        <a:spcAft>
                          <a:spcPts val="0"/>
                        </a:spcAft>
                      </a:pPr>
                      <a:r>
                        <a:rPr lang="fr-FR" sz="1200">
                          <a:effectLst/>
                        </a:rPr>
                        <a:t>OUI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200">
                          <a:effectLst/>
                        </a:rPr>
                        <a:t>Non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200">
                          <a:effectLst/>
                        </a:rPr>
                        <a:t>OUI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200">
                          <a:effectLst/>
                        </a:rPr>
                        <a:t>Non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200">
                          <a:effectLst/>
                        </a:rPr>
                        <a:t>OUI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200">
                          <a:effectLst/>
                        </a:rPr>
                        <a:t>Non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71884">
                <a:tc>
                  <a:txBody>
                    <a:bodyPr/>
                    <a:lstStyle/>
                    <a:p>
                      <a:pPr algn="ctr">
                        <a:lnSpc>
                          <a:spcPct val="107000"/>
                        </a:lnSpc>
                        <a:spcAft>
                          <a:spcPts val="0"/>
                        </a:spcAft>
                      </a:pPr>
                      <a:r>
                        <a:rPr lang="fr-FR" sz="800">
                          <a:effectLst/>
                        </a:rPr>
                        <a:t>BLANGOUA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89%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11%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98%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38%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dirty="0">
                          <a:effectLst/>
                        </a:rPr>
                        <a:t>62%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487368">
                <a:tc>
                  <a:txBody>
                    <a:bodyPr/>
                    <a:lstStyle/>
                    <a:p>
                      <a:pPr algn="ctr">
                        <a:lnSpc>
                          <a:spcPct val="107000"/>
                        </a:lnSpc>
                        <a:spcAft>
                          <a:spcPts val="0"/>
                        </a:spcAft>
                      </a:pPr>
                      <a:r>
                        <a:rPr lang="fr-FR" sz="800">
                          <a:effectLst/>
                        </a:rPr>
                        <a:t>FOTOKOL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100%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80%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20%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19%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81%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344609">
                <a:tc>
                  <a:txBody>
                    <a:bodyPr/>
                    <a:lstStyle/>
                    <a:p>
                      <a:pPr algn="ctr">
                        <a:lnSpc>
                          <a:spcPct val="107000"/>
                        </a:lnSpc>
                        <a:spcAft>
                          <a:spcPts val="0"/>
                        </a:spcAft>
                      </a:pPr>
                      <a:r>
                        <a:rPr lang="fr-FR" sz="800">
                          <a:effectLst/>
                        </a:rPr>
                        <a:t>KOLOFATA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92%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33%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67%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33%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67%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471884">
                <a:tc>
                  <a:txBody>
                    <a:bodyPr/>
                    <a:lstStyle/>
                    <a:p>
                      <a:pPr algn="ctr">
                        <a:lnSpc>
                          <a:spcPct val="107000"/>
                        </a:lnSpc>
                        <a:spcAft>
                          <a:spcPts val="0"/>
                        </a:spcAft>
                      </a:pPr>
                      <a:r>
                        <a:rPr lang="fr-FR" sz="800">
                          <a:effectLst/>
                        </a:rPr>
                        <a:t>MAYO MOSKOTA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82%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18%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88%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12%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59%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41%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344609">
                <a:tc>
                  <a:txBody>
                    <a:bodyPr/>
                    <a:lstStyle/>
                    <a:p>
                      <a:pPr algn="ctr">
                        <a:lnSpc>
                          <a:spcPct val="107000"/>
                        </a:lnSpc>
                        <a:spcAft>
                          <a:spcPts val="0"/>
                        </a:spcAft>
                      </a:pPr>
                      <a:r>
                        <a:rPr lang="fr-FR" sz="800">
                          <a:effectLst/>
                        </a:rPr>
                        <a:t>MORA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94%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94%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94%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dirty="0">
                          <a:effectLst/>
                        </a:rPr>
                        <a:t>94%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a:effectLst/>
                        </a:rPr>
                        <a:t>94%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1200" dirty="0">
                          <a:effectLst/>
                        </a:rPr>
                        <a:t>94%</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5526698" y="-180874"/>
            <a:ext cx="1651169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4402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b="1" dirty="0" smtClean="0"/>
              <a:t>LES COVIS: QUELLES ARMES ET POUR QUELLES OPERATIONS?</a:t>
            </a:r>
            <a:endParaRPr lang="fr-FR" b="1" dirty="0"/>
          </a:p>
        </p:txBody>
      </p:sp>
      <p:sp>
        <p:nvSpPr>
          <p:cNvPr id="3" name="Espace réservé du contenu 2"/>
          <p:cNvSpPr>
            <a:spLocks noGrp="1"/>
          </p:cNvSpPr>
          <p:nvPr>
            <p:ph idx="1"/>
          </p:nvPr>
        </p:nvSpPr>
        <p:spPr>
          <a:xfrm>
            <a:off x="2442908" y="1804416"/>
            <a:ext cx="8915400" cy="4949952"/>
          </a:xfrm>
        </p:spPr>
        <p:txBody>
          <a:bodyPr/>
          <a:lstStyle/>
          <a:p>
            <a:pPr marL="0" indent="0">
              <a:buNone/>
            </a:pPr>
            <a:r>
              <a:rPr lang="fr-FR" i="1" dirty="0" smtClean="0">
                <a:latin typeface="Times New Roman" panose="02020603050405020304" pitchFamily="18" charset="0"/>
                <a:cs typeface="Times New Roman" panose="02020603050405020304" pitchFamily="18" charset="0"/>
              </a:rPr>
              <a:t>	Dans </a:t>
            </a:r>
            <a:r>
              <a:rPr lang="fr-FR" i="1" dirty="0">
                <a:latin typeface="Times New Roman" panose="02020603050405020304" pitchFamily="18" charset="0"/>
                <a:cs typeface="Times New Roman" panose="02020603050405020304" pitchFamily="18" charset="0"/>
              </a:rPr>
              <a:t>l’exercice  de leurs fonctions, les membres des comités de vigilance se servent des armes rudimentaires fabriquées de manière artisanales. Celles-ci sont essentiellement constituées des </a:t>
            </a:r>
            <a:r>
              <a:rPr lang="fr-FR" i="1" dirty="0" smtClean="0">
                <a:latin typeface="Times New Roman" panose="02020603050405020304" pitchFamily="18" charset="0"/>
                <a:cs typeface="Times New Roman" panose="02020603050405020304" pitchFamily="18" charset="0"/>
              </a:rPr>
              <a:t>armes blanches </a:t>
            </a:r>
            <a:r>
              <a:rPr lang="fr-FR" i="1" dirty="0">
                <a:latin typeface="Times New Roman" panose="02020603050405020304" pitchFamily="18" charset="0"/>
                <a:cs typeface="Times New Roman" panose="02020603050405020304" pitchFamily="18" charset="0"/>
              </a:rPr>
              <a:t>notamment des couteaux, des machettes, des lances, des flèches auxquelles y convient d’ajouter des gourdins et des faucilles</a:t>
            </a:r>
            <a:r>
              <a:rPr lang="fr-FR" i="1" dirty="0" smtClean="0">
                <a:latin typeface="Times New Roman" panose="02020603050405020304" pitchFamily="18" charset="0"/>
                <a:cs typeface="Times New Roman" panose="02020603050405020304" pitchFamily="18" charset="0"/>
              </a:rPr>
              <a:t>.</a:t>
            </a:r>
          </a:p>
          <a:p>
            <a:pPr marL="0" indent="0">
              <a:buNone/>
            </a:pPr>
            <a:endParaRPr lang="fr-FR" i="1" dirty="0">
              <a:latin typeface="Times New Roman" panose="02020603050405020304" pitchFamily="18" charset="0"/>
              <a:cs typeface="Times New Roman" panose="02020603050405020304" pitchFamily="18" charset="0"/>
            </a:endParaRPr>
          </a:p>
          <a:p>
            <a:pPr marL="0" indent="0">
              <a:buNone/>
            </a:pPr>
            <a:r>
              <a:rPr lang="fr-FR" i="1" dirty="0" smtClean="0">
                <a:latin typeface="Times New Roman" panose="02020603050405020304" pitchFamily="18" charset="0"/>
                <a:cs typeface="Times New Roman" panose="02020603050405020304" pitchFamily="18" charset="0"/>
              </a:rPr>
              <a:t> </a:t>
            </a:r>
            <a:endParaRPr lang="fr-FR" i="1" dirty="0">
              <a:latin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60432429"/>
              </p:ext>
            </p:extLst>
          </p:nvPr>
        </p:nvGraphicFramePr>
        <p:xfrm>
          <a:off x="2592925" y="3172053"/>
          <a:ext cx="7098983" cy="3083846"/>
        </p:xfrm>
        <a:graphic>
          <a:graphicData uri="http://schemas.openxmlformats.org/drawingml/2006/table">
            <a:tbl>
              <a:tblPr firstRow="1" firstCol="1" bandRow="1">
                <a:tableStyleId>{5C22544A-7EE6-4342-B048-85BDC9FD1C3A}</a:tableStyleId>
              </a:tblPr>
              <a:tblGrid>
                <a:gridCol w="745630">
                  <a:extLst>
                    <a:ext uri="{9D8B030D-6E8A-4147-A177-3AD203B41FA5}">
                      <a16:colId xmlns:a16="http://schemas.microsoft.com/office/drawing/2014/main" val="20000"/>
                    </a:ext>
                  </a:extLst>
                </a:gridCol>
                <a:gridCol w="854116">
                  <a:extLst>
                    <a:ext uri="{9D8B030D-6E8A-4147-A177-3AD203B41FA5}">
                      <a16:colId xmlns:a16="http://schemas.microsoft.com/office/drawing/2014/main" val="20001"/>
                    </a:ext>
                  </a:extLst>
                </a:gridCol>
                <a:gridCol w="854978">
                  <a:extLst>
                    <a:ext uri="{9D8B030D-6E8A-4147-A177-3AD203B41FA5}">
                      <a16:colId xmlns:a16="http://schemas.microsoft.com/office/drawing/2014/main" val="20002"/>
                    </a:ext>
                  </a:extLst>
                </a:gridCol>
                <a:gridCol w="981545">
                  <a:extLst>
                    <a:ext uri="{9D8B030D-6E8A-4147-A177-3AD203B41FA5}">
                      <a16:colId xmlns:a16="http://schemas.microsoft.com/office/drawing/2014/main" val="20003"/>
                    </a:ext>
                  </a:extLst>
                </a:gridCol>
                <a:gridCol w="1342306">
                  <a:extLst>
                    <a:ext uri="{9D8B030D-6E8A-4147-A177-3AD203B41FA5}">
                      <a16:colId xmlns:a16="http://schemas.microsoft.com/office/drawing/2014/main" val="20004"/>
                    </a:ext>
                  </a:extLst>
                </a:gridCol>
                <a:gridCol w="1342306">
                  <a:extLst>
                    <a:ext uri="{9D8B030D-6E8A-4147-A177-3AD203B41FA5}">
                      <a16:colId xmlns:a16="http://schemas.microsoft.com/office/drawing/2014/main" val="20005"/>
                    </a:ext>
                  </a:extLst>
                </a:gridCol>
                <a:gridCol w="978102">
                  <a:extLst>
                    <a:ext uri="{9D8B030D-6E8A-4147-A177-3AD203B41FA5}">
                      <a16:colId xmlns:a16="http://schemas.microsoft.com/office/drawing/2014/main" val="20006"/>
                    </a:ext>
                  </a:extLst>
                </a:gridCol>
              </a:tblGrid>
              <a:tr h="230322">
                <a:tc rowSpan="2">
                  <a:txBody>
                    <a:bodyPr/>
                    <a:lstStyle/>
                    <a:p>
                      <a:pPr algn="just">
                        <a:lnSpc>
                          <a:spcPct val="150000"/>
                        </a:lnSpc>
                        <a:spcAft>
                          <a:spcPts val="800"/>
                        </a:spcAft>
                      </a:pPr>
                      <a:r>
                        <a:rPr lang="fr-FR" sz="1000" dirty="0">
                          <a:effectLst/>
                        </a:rPr>
                        <a:t>Arrondissement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fr-FR" sz="800">
                          <a:effectLst/>
                        </a:rPr>
                        <a:t>ARMES BLANCHES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gridSpan="2">
                  <a:txBody>
                    <a:bodyPr/>
                    <a:lstStyle/>
                    <a:p>
                      <a:pPr algn="ctr">
                        <a:lnSpc>
                          <a:spcPct val="107000"/>
                        </a:lnSpc>
                        <a:spcAft>
                          <a:spcPts val="0"/>
                        </a:spcAft>
                      </a:pPr>
                      <a:r>
                        <a:rPr lang="fr-FR" sz="800">
                          <a:effectLst/>
                        </a:rPr>
                        <a:t>ARMES DE FABRICATION ARTISANALE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gridSpan="2">
                  <a:txBody>
                    <a:bodyPr/>
                    <a:lstStyle/>
                    <a:p>
                      <a:pPr algn="ctr">
                        <a:lnSpc>
                          <a:spcPct val="107000"/>
                        </a:lnSpc>
                        <a:spcAft>
                          <a:spcPts val="0"/>
                        </a:spcAft>
                      </a:pPr>
                      <a:r>
                        <a:rPr lang="fr-FR" sz="800">
                          <a:effectLst/>
                        </a:rPr>
                        <a:t>OPERATIONS MILITAIRES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extLst>
                  <a:ext uri="{0D108BD9-81ED-4DB2-BD59-A6C34878D82A}">
                    <a16:rowId xmlns:a16="http://schemas.microsoft.com/office/drawing/2014/main" val="10000"/>
                  </a:ext>
                </a:extLst>
              </a:tr>
              <a:tr h="590152">
                <a:tc vMerge="1">
                  <a:txBody>
                    <a:bodyPr/>
                    <a:lstStyle/>
                    <a:p>
                      <a:endParaRPr lang="fr-FR"/>
                    </a:p>
                  </a:txBody>
                  <a:tcPr/>
                </a:tc>
                <a:tc>
                  <a:txBody>
                    <a:bodyPr/>
                    <a:lstStyle/>
                    <a:p>
                      <a:pPr algn="ctr">
                        <a:lnSpc>
                          <a:spcPct val="107000"/>
                        </a:lnSpc>
                        <a:spcAft>
                          <a:spcPts val="0"/>
                        </a:spcAft>
                      </a:pPr>
                      <a:r>
                        <a:rPr lang="fr-FR" sz="800">
                          <a:effectLst/>
                        </a:rPr>
                        <a:t>OUI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800">
                          <a:effectLst/>
                        </a:rPr>
                        <a:t>Non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800">
                          <a:effectLst/>
                        </a:rPr>
                        <a:t>OUI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800">
                          <a:effectLst/>
                        </a:rPr>
                        <a:t>Non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800">
                          <a:effectLst/>
                        </a:rPr>
                        <a:t>OUI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800">
                          <a:effectLst/>
                        </a:rPr>
                        <a:t>Non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421537">
                <a:tc>
                  <a:txBody>
                    <a:bodyPr/>
                    <a:lstStyle/>
                    <a:p>
                      <a:pPr algn="ctr">
                        <a:lnSpc>
                          <a:spcPct val="107000"/>
                        </a:lnSpc>
                        <a:spcAft>
                          <a:spcPts val="0"/>
                        </a:spcAft>
                      </a:pPr>
                      <a:r>
                        <a:rPr lang="fr-FR" sz="800">
                          <a:effectLst/>
                        </a:rPr>
                        <a:t>BLANGOUA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89%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98%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38%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62%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421537">
                <a:tc>
                  <a:txBody>
                    <a:bodyPr/>
                    <a:lstStyle/>
                    <a:p>
                      <a:pPr algn="ctr">
                        <a:lnSpc>
                          <a:spcPct val="107000"/>
                        </a:lnSpc>
                        <a:spcAft>
                          <a:spcPts val="0"/>
                        </a:spcAft>
                      </a:pPr>
                      <a:r>
                        <a:rPr lang="fr-FR" sz="800">
                          <a:effectLst/>
                        </a:rPr>
                        <a:t>FOTOKOL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100%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80%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dirty="0">
                          <a:effectLst/>
                        </a:rPr>
                        <a:t>19%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81%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421537">
                <a:tc>
                  <a:txBody>
                    <a:bodyPr/>
                    <a:lstStyle/>
                    <a:p>
                      <a:pPr algn="ctr">
                        <a:lnSpc>
                          <a:spcPct val="107000"/>
                        </a:lnSpc>
                        <a:spcAft>
                          <a:spcPts val="0"/>
                        </a:spcAft>
                      </a:pPr>
                      <a:r>
                        <a:rPr lang="fr-FR" sz="800">
                          <a:effectLst/>
                        </a:rPr>
                        <a:t>KOLOFATA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92%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33%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67%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33%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67%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577224">
                <a:tc>
                  <a:txBody>
                    <a:bodyPr/>
                    <a:lstStyle/>
                    <a:p>
                      <a:pPr algn="ctr">
                        <a:lnSpc>
                          <a:spcPct val="107000"/>
                        </a:lnSpc>
                        <a:spcAft>
                          <a:spcPts val="0"/>
                        </a:spcAft>
                      </a:pPr>
                      <a:r>
                        <a:rPr lang="fr-FR" sz="800">
                          <a:effectLst/>
                        </a:rPr>
                        <a:t>MAYO MOSKOTA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82%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88%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59%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41%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421537">
                <a:tc>
                  <a:txBody>
                    <a:bodyPr/>
                    <a:lstStyle/>
                    <a:p>
                      <a:pPr algn="ctr">
                        <a:lnSpc>
                          <a:spcPct val="107000"/>
                        </a:lnSpc>
                        <a:spcAft>
                          <a:spcPts val="0"/>
                        </a:spcAft>
                      </a:pPr>
                      <a:r>
                        <a:rPr lang="fr-FR" sz="800">
                          <a:effectLst/>
                        </a:rPr>
                        <a:t>MORA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a:effectLst/>
                        </a:rPr>
                        <a:t>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fr-FR" sz="800" dirty="0">
                          <a:effectLst/>
                        </a:rPr>
                        <a:t>94%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4849812" y="3172053"/>
            <a:ext cx="124994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6406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H="1">
            <a:off x="12379362" y="624110"/>
            <a:ext cx="45719" cy="1280890"/>
          </a:xfrm>
        </p:spPr>
        <p:txBody>
          <a:bodyPr/>
          <a:lstStyle/>
          <a:p>
            <a:pPr algn="just"/>
            <a:endParaRPr lang="fr-FR" b="1" dirty="0"/>
          </a:p>
        </p:txBody>
      </p:sp>
      <p:sp>
        <p:nvSpPr>
          <p:cNvPr id="3" name="Espace réservé du contenu 2"/>
          <p:cNvSpPr>
            <a:spLocks noGrp="1"/>
          </p:cNvSpPr>
          <p:nvPr>
            <p:ph idx="1"/>
          </p:nvPr>
        </p:nvSpPr>
        <p:spPr>
          <a:xfrm>
            <a:off x="2442908" y="1804416"/>
            <a:ext cx="8915400" cy="4949952"/>
          </a:xfrm>
        </p:spPr>
        <p:txBody>
          <a:bodyPr/>
          <a:lstStyle/>
          <a:p>
            <a:pPr marL="0" indent="0">
              <a:buNone/>
            </a:pPr>
            <a:r>
              <a:rPr lang="fr-FR" i="1" dirty="0" smtClean="0">
                <a:latin typeface="Times New Roman" panose="02020603050405020304" pitchFamily="18" charset="0"/>
                <a:cs typeface="Times New Roman" panose="02020603050405020304" pitchFamily="18" charset="0"/>
              </a:rPr>
              <a:t>	</a:t>
            </a:r>
            <a:endParaRPr lang="fr-FR" i="1"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4849812" y="3172053"/>
            <a:ext cx="124994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026" name="Picture 2" descr="Actualités Cameroun :: Trois membres des comités de vigilance assassinés ::  Cameroon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082" y="134470"/>
            <a:ext cx="7826189" cy="633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0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235131"/>
            <a:ext cx="8911687" cy="796835"/>
          </a:xfrm>
        </p:spPr>
        <p:txBody>
          <a:bodyPr/>
          <a:lstStyle/>
          <a:p>
            <a:r>
              <a:rPr lang="fr-FR" b="1" dirty="0" smtClean="0"/>
              <a:t>LES COVIS : QUELS ABUS/DÉRIVES ?</a:t>
            </a:r>
            <a:endParaRPr lang="fr-FR" b="1" dirty="0"/>
          </a:p>
        </p:txBody>
      </p:sp>
      <p:sp>
        <p:nvSpPr>
          <p:cNvPr id="3" name="Espace réservé du contenu 2"/>
          <p:cNvSpPr>
            <a:spLocks noGrp="1"/>
          </p:cNvSpPr>
          <p:nvPr>
            <p:ph idx="1"/>
          </p:nvPr>
        </p:nvSpPr>
        <p:spPr>
          <a:xfrm>
            <a:off x="1698171" y="1402080"/>
            <a:ext cx="10493829" cy="4509142"/>
          </a:xfrm>
        </p:spPr>
        <p:txBody>
          <a:bodyPr>
            <a:normAutofit fontScale="25000" lnSpcReduction="20000"/>
          </a:bodyPr>
          <a:lstStyle/>
          <a:p>
            <a:r>
              <a:rPr lang="fr-FR" sz="7200" dirty="0" smtClean="0"/>
              <a:t>Les membres  des COVI sont recrutés pour leur probité morale. En dépit des enquêtes de moralité dont ils font l’objet, ils se démarquent très souvent par de nombreux abus et autres écarts de comportement sur le terrain. </a:t>
            </a:r>
          </a:p>
          <a:p>
            <a:r>
              <a:rPr lang="fr-FR" sz="7200" dirty="0" smtClean="0"/>
              <a:t>Les cas les plus flagrants sont: </a:t>
            </a:r>
          </a:p>
          <a:p>
            <a:r>
              <a:rPr lang="fr-FR" sz="7200" dirty="0" smtClean="0"/>
              <a:t>Les ports illégaux d’armes et des uniformes militaires;</a:t>
            </a:r>
          </a:p>
          <a:p>
            <a:r>
              <a:rPr lang="fr-FR" sz="7200" dirty="0" smtClean="0"/>
              <a:t>La consommation des stupéfiants;</a:t>
            </a:r>
          </a:p>
          <a:p>
            <a:r>
              <a:rPr lang="fr-FR" sz="7200" dirty="0" smtClean="0"/>
              <a:t>L’inactivité sur le terrain;</a:t>
            </a:r>
          </a:p>
          <a:p>
            <a:r>
              <a:rPr lang="fr-FR" sz="7200" dirty="0" smtClean="0"/>
              <a:t>Le </a:t>
            </a:r>
            <a:r>
              <a:rPr lang="fr-FR" sz="7200" dirty="0" err="1" smtClean="0"/>
              <a:t>rackettage</a:t>
            </a:r>
            <a:r>
              <a:rPr lang="fr-FR" sz="7200" dirty="0" smtClean="0"/>
              <a:t> des populations;</a:t>
            </a:r>
          </a:p>
          <a:p>
            <a:r>
              <a:rPr lang="fr-FR" sz="7200" dirty="0" smtClean="0"/>
              <a:t>Les vols. </a:t>
            </a:r>
          </a:p>
          <a:p>
            <a:pPr marL="0" indent="0">
              <a:buNone/>
            </a:pPr>
            <a:r>
              <a:rPr lang="fr-FR" sz="7200" dirty="0" smtClean="0"/>
              <a:t> Dans </a:t>
            </a:r>
            <a:r>
              <a:rPr lang="fr-FR" sz="7200" dirty="0"/>
              <a:t>l’arrondissement de Fotokol par exemple, 17 membres de </a:t>
            </a:r>
            <a:endParaRPr lang="fr-FR" sz="7200" dirty="0" smtClean="0"/>
          </a:p>
          <a:p>
            <a:pPr marL="0" indent="0">
              <a:buNone/>
            </a:pPr>
            <a:r>
              <a:rPr lang="fr-FR" sz="7200" dirty="0" smtClean="0"/>
              <a:t>comité </a:t>
            </a:r>
            <a:r>
              <a:rPr lang="fr-FR" sz="7200" dirty="0"/>
              <a:t>d</a:t>
            </a:r>
            <a:r>
              <a:rPr lang="fr-FR" sz="7200" dirty="0" smtClean="0"/>
              <a:t>e </a:t>
            </a:r>
            <a:r>
              <a:rPr lang="fr-FR" sz="7200" dirty="0"/>
              <a:t>vigilance ont été exclus sur un effectif de 178 </a:t>
            </a:r>
            <a:r>
              <a:rPr lang="fr-FR" sz="7200" dirty="0" smtClean="0"/>
              <a:t>membres</a:t>
            </a:r>
          </a:p>
          <a:p>
            <a:pPr marL="0" indent="0">
              <a:buNone/>
            </a:pPr>
            <a:r>
              <a:rPr lang="fr-FR" sz="7200" dirty="0" smtClean="0"/>
              <a:t> </a:t>
            </a:r>
            <a:r>
              <a:rPr lang="fr-FR" sz="7200" dirty="0"/>
              <a:t>réellement actifs </a:t>
            </a:r>
            <a:r>
              <a:rPr lang="fr-FR" sz="7200" dirty="0" smtClean="0"/>
              <a:t>entre </a:t>
            </a:r>
            <a:r>
              <a:rPr lang="fr-FR" sz="7200" dirty="0"/>
              <a:t>janvier  </a:t>
            </a:r>
            <a:r>
              <a:rPr lang="fr-FR" sz="7200" dirty="0" smtClean="0"/>
              <a:t>et </a:t>
            </a:r>
            <a:r>
              <a:rPr lang="fr-FR" sz="7200" dirty="0"/>
              <a:t>juin 2019… Soit :</a:t>
            </a:r>
          </a:p>
          <a:p>
            <a:pPr lvl="0"/>
            <a:r>
              <a:rPr lang="fr-FR" sz="7200" dirty="0"/>
              <a:t>01 membre pour port illégal d’arme et </a:t>
            </a:r>
            <a:r>
              <a:rPr lang="fr-FR" sz="7200" dirty="0" err="1"/>
              <a:t>rackettage</a:t>
            </a:r>
            <a:r>
              <a:rPr lang="fr-FR" sz="7200" dirty="0"/>
              <a:t> des populations ;</a:t>
            </a:r>
          </a:p>
          <a:p>
            <a:pPr lvl="0"/>
            <a:r>
              <a:rPr lang="fr-FR" sz="7200" dirty="0"/>
              <a:t>04 pour consommation des stupéfiants et abus sur les populations;</a:t>
            </a:r>
          </a:p>
          <a:p>
            <a:pPr lvl="0"/>
            <a:r>
              <a:rPr lang="fr-FR" sz="7200" dirty="0"/>
              <a:t>09 pour inactivités sur le terrain ;</a:t>
            </a:r>
          </a:p>
          <a:p>
            <a:pPr lvl="0"/>
            <a:r>
              <a:rPr lang="fr-FR" sz="7200" dirty="0"/>
              <a:t>03 pour </a:t>
            </a:r>
            <a:r>
              <a:rPr lang="fr-FR" sz="7200" dirty="0" err="1"/>
              <a:t>rackettage</a:t>
            </a:r>
            <a:r>
              <a:rPr lang="fr-FR" sz="7200" dirty="0"/>
              <a:t> des populations et vols. </a:t>
            </a:r>
          </a:p>
          <a:p>
            <a:pPr marL="0" indent="0">
              <a:buNone/>
            </a:pPr>
            <a:endParaRPr lang="fr-FR" dirty="0"/>
          </a:p>
        </p:txBody>
      </p:sp>
      <p:pic>
        <p:nvPicPr>
          <p:cNvPr id="2050" name="Graphiqu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664" y="2088742"/>
            <a:ext cx="4418203" cy="36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834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ET LES MÉCANISMES DE RÉPRESSION ?</a:t>
            </a:r>
            <a:endParaRPr lang="fr-FR" b="1" dirty="0"/>
          </a:p>
        </p:txBody>
      </p:sp>
      <p:sp>
        <p:nvSpPr>
          <p:cNvPr id="3" name="Espace réservé du contenu 2"/>
          <p:cNvSpPr>
            <a:spLocks noGrp="1"/>
          </p:cNvSpPr>
          <p:nvPr>
            <p:ph idx="1"/>
          </p:nvPr>
        </p:nvSpPr>
        <p:spPr>
          <a:xfrm>
            <a:off x="2589212" y="2133600"/>
            <a:ext cx="8915400" cy="4724400"/>
          </a:xfrm>
        </p:spPr>
        <p:txBody>
          <a:bodyPr/>
          <a:lstStyle/>
          <a:p>
            <a:r>
              <a:rPr lang="fr-FR" sz="2000" dirty="0" smtClean="0"/>
              <a:t>GRILLE DE SANCTIONS</a:t>
            </a:r>
          </a:p>
          <a:p>
            <a:pPr lvl="1"/>
            <a:r>
              <a:rPr lang="fr-FR" sz="2000" dirty="0" smtClean="0"/>
              <a:t>Les blâmes;</a:t>
            </a:r>
          </a:p>
          <a:p>
            <a:pPr lvl="1"/>
            <a:r>
              <a:rPr lang="fr-FR" sz="2000" dirty="0" smtClean="0"/>
              <a:t>Les exclusions temporaires;</a:t>
            </a:r>
          </a:p>
          <a:p>
            <a:pPr lvl="1"/>
            <a:r>
              <a:rPr lang="fr-FR" sz="2000" dirty="0" smtClean="0"/>
              <a:t>Les exclusions définitives;</a:t>
            </a:r>
          </a:p>
          <a:p>
            <a:pPr lvl="1"/>
            <a:r>
              <a:rPr lang="fr-FR" sz="2000" dirty="0" smtClean="0"/>
              <a:t>Les emprisonnements. </a:t>
            </a:r>
          </a:p>
          <a:p>
            <a:pPr lvl="1"/>
            <a:endParaRPr lang="fr-FR" dirty="0" smtClean="0"/>
          </a:p>
          <a:p>
            <a:pPr lvl="1"/>
            <a:endParaRPr lang="fr-FR" dirty="0"/>
          </a:p>
          <a:p>
            <a:pPr lvl="1"/>
            <a:endParaRPr lang="fr-FR" dirty="0"/>
          </a:p>
          <a:p>
            <a:pPr lvl="1"/>
            <a:endParaRPr lang="fr-FR" dirty="0" smtClean="0"/>
          </a:p>
          <a:p>
            <a:pPr lvl="1"/>
            <a:endParaRPr lang="fr-FR" dirty="0"/>
          </a:p>
          <a:p>
            <a:pPr lvl="1"/>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895575287"/>
              </p:ext>
            </p:extLst>
          </p:nvPr>
        </p:nvGraphicFramePr>
        <p:xfrm>
          <a:off x="5961571" y="2133600"/>
          <a:ext cx="5681980" cy="549275"/>
        </p:xfrm>
        <a:graphic>
          <a:graphicData uri="http://schemas.openxmlformats.org/drawingml/2006/table">
            <a:tbl>
              <a:tblPr firstRow="1" firstCol="1" bandRow="1">
                <a:tableStyleId>{5C22544A-7EE6-4342-B048-85BDC9FD1C3A}</a:tableStyleId>
              </a:tblPr>
              <a:tblGrid>
                <a:gridCol w="829945">
                  <a:extLst>
                    <a:ext uri="{9D8B030D-6E8A-4147-A177-3AD203B41FA5}">
                      <a16:colId xmlns:a16="http://schemas.microsoft.com/office/drawing/2014/main" val="20000"/>
                    </a:ext>
                  </a:extLst>
                </a:gridCol>
                <a:gridCol w="979170">
                  <a:extLst>
                    <a:ext uri="{9D8B030D-6E8A-4147-A177-3AD203B41FA5}">
                      <a16:colId xmlns:a16="http://schemas.microsoft.com/office/drawing/2014/main" val="20001"/>
                    </a:ext>
                  </a:extLst>
                </a:gridCol>
                <a:gridCol w="1857375">
                  <a:extLst>
                    <a:ext uri="{9D8B030D-6E8A-4147-A177-3AD203B41FA5}">
                      <a16:colId xmlns:a16="http://schemas.microsoft.com/office/drawing/2014/main" val="20002"/>
                    </a:ext>
                  </a:extLst>
                </a:gridCol>
                <a:gridCol w="1527810">
                  <a:extLst>
                    <a:ext uri="{9D8B030D-6E8A-4147-A177-3AD203B41FA5}">
                      <a16:colId xmlns:a16="http://schemas.microsoft.com/office/drawing/2014/main" val="20003"/>
                    </a:ext>
                  </a:extLst>
                </a:gridCol>
                <a:gridCol w="487680">
                  <a:extLst>
                    <a:ext uri="{9D8B030D-6E8A-4147-A177-3AD203B41FA5}">
                      <a16:colId xmlns:a16="http://schemas.microsoft.com/office/drawing/2014/main" val="20004"/>
                    </a:ext>
                  </a:extLst>
                </a:gridCol>
              </a:tblGrid>
              <a:tr h="190500">
                <a:tc>
                  <a:txBody>
                    <a:bodyPr/>
                    <a:lstStyle/>
                    <a:p>
                      <a:pPr marR="38735" algn="ctr">
                        <a:lnSpc>
                          <a:spcPct val="107000"/>
                        </a:lnSpc>
                        <a:spcAft>
                          <a:spcPts val="0"/>
                        </a:spcAft>
                      </a:pPr>
                      <a:r>
                        <a:rPr lang="fr-FR" sz="1100">
                          <a:effectLst/>
                        </a:rPr>
                        <a:t>Sanctionnés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5400" algn="ctr">
                        <a:lnSpc>
                          <a:spcPct val="107000"/>
                        </a:lnSpc>
                        <a:spcAft>
                          <a:spcPts val="0"/>
                        </a:spcAft>
                      </a:pPr>
                      <a:r>
                        <a:rPr lang="fr-FR" sz="1100">
                          <a:effectLst/>
                        </a:rPr>
                        <a:t>Blame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Exclusion temporaire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Exclusion définitive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Prision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90500">
                <a:tc>
                  <a:txBody>
                    <a:bodyPr/>
                    <a:lstStyle/>
                    <a:p>
                      <a:pPr algn="ctr">
                        <a:lnSpc>
                          <a:spcPct val="107000"/>
                        </a:lnSpc>
                        <a:spcAft>
                          <a:spcPts val="0"/>
                        </a:spcAft>
                      </a:pPr>
                      <a:r>
                        <a:rPr lang="fr-FR" sz="1100">
                          <a:effectLst/>
                        </a:rPr>
                        <a:t>37%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a:effectLst/>
                        </a:rPr>
                        <a:t>28%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dirty="0">
                          <a:effectLst/>
                        </a:rPr>
                        <a:t>18%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bl>
          </a:graphicData>
        </a:graphic>
      </p:graphicFrame>
      <p:pic>
        <p:nvPicPr>
          <p:cNvPr id="3075" name="Graphique 2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346" y="2920746"/>
            <a:ext cx="46640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219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r>
            <a:br>
              <a:rPr lang="fr-FR" dirty="0"/>
            </a:br>
            <a:endParaRPr lang="fr-FR" dirty="0"/>
          </a:p>
        </p:txBody>
      </p:sp>
      <p:sp>
        <p:nvSpPr>
          <p:cNvPr id="3" name="Espace réservé du contenu 2"/>
          <p:cNvSpPr>
            <a:spLocks noGrp="1"/>
          </p:cNvSpPr>
          <p:nvPr>
            <p:ph idx="1"/>
          </p:nvPr>
        </p:nvSpPr>
        <p:spPr>
          <a:xfrm>
            <a:off x="1345475" y="352697"/>
            <a:ext cx="10620102" cy="6291943"/>
          </a:xfrm>
        </p:spPr>
        <p:txBody>
          <a:bodyPr>
            <a:normAutofit/>
          </a:bodyPr>
          <a:lstStyle/>
          <a:p>
            <a:pPr marL="0" indent="0">
              <a:buNone/>
            </a:pPr>
            <a:endParaRPr lang="fr-FR" b="1" i="1" dirty="0" smtClean="0"/>
          </a:p>
          <a:p>
            <a:pPr marL="0" indent="0">
              <a:buNone/>
            </a:pPr>
            <a:r>
              <a:rPr lang="fr-FR" sz="3600" b="1" i="1" dirty="0" smtClean="0"/>
              <a:t>CONTEXTE</a:t>
            </a:r>
          </a:p>
          <a:p>
            <a:pPr marL="0" indent="0" algn="just">
              <a:buNone/>
            </a:pPr>
            <a:r>
              <a:rPr lang="fr-FR" dirty="0" smtClean="0"/>
              <a:t>	</a:t>
            </a:r>
            <a:r>
              <a:rPr lang="fr-FR" sz="2000" dirty="0" smtClean="0"/>
              <a:t>1- Prolifération des attaques dues à </a:t>
            </a:r>
            <a:r>
              <a:rPr lang="fr-FR" sz="2000" dirty="0" err="1"/>
              <a:t>B</a:t>
            </a:r>
            <a:r>
              <a:rPr lang="fr-FR" sz="2000" dirty="0" err="1" smtClean="0"/>
              <a:t>oko</a:t>
            </a:r>
            <a:r>
              <a:rPr lang="fr-FR" sz="2000" dirty="0" smtClean="0"/>
              <a:t> </a:t>
            </a:r>
            <a:r>
              <a:rPr lang="fr-FR" sz="2000" dirty="0" err="1" smtClean="0"/>
              <a:t>H</a:t>
            </a:r>
            <a:r>
              <a:rPr lang="fr-FR" sz="2000" dirty="0" err="1" smtClean="0"/>
              <a:t>aram</a:t>
            </a:r>
            <a:r>
              <a:rPr lang="fr-FR" sz="2000" dirty="0" smtClean="0"/>
              <a:t> à partir de 2013 et insécurité généralisée dans nombre de localités, surtout frontali</a:t>
            </a:r>
            <a:r>
              <a:rPr lang="fr-FR" sz="2000" dirty="0" smtClean="0"/>
              <a:t>ères</a:t>
            </a:r>
            <a:r>
              <a:rPr lang="fr-FR" sz="2000" dirty="0" smtClean="0"/>
              <a:t> ;</a:t>
            </a:r>
          </a:p>
          <a:p>
            <a:pPr marL="0" indent="0" algn="just">
              <a:buNone/>
            </a:pPr>
            <a:r>
              <a:rPr lang="fr-FR" sz="2000" dirty="0" smtClean="0"/>
              <a:t>	2- L’insuffisance des FMO et FDS sur le terrain combinées a la déliquescence des infrastructures sécuritaires;</a:t>
            </a:r>
          </a:p>
          <a:p>
            <a:pPr marL="0" indent="0" algn="just">
              <a:buNone/>
            </a:pPr>
            <a:r>
              <a:rPr lang="fr-FR" sz="2000" dirty="0" smtClean="0"/>
              <a:t>	3- Sollicitation et implication contribution des population pour la sécurité- sécurité communautaire</a:t>
            </a:r>
          </a:p>
          <a:p>
            <a:pPr marL="0" indent="0" algn="just">
              <a:buNone/>
            </a:pPr>
            <a:r>
              <a:rPr lang="fr-FR" sz="2000" dirty="0" smtClean="0"/>
              <a:t>	4- </a:t>
            </a:r>
            <a:r>
              <a:rPr lang="fr-FR" sz="2000" dirty="0" smtClean="0"/>
              <a:t>R</a:t>
            </a:r>
            <a:r>
              <a:rPr lang="fr-FR" sz="2000" dirty="0"/>
              <a:t>é</a:t>
            </a:r>
            <a:r>
              <a:rPr lang="fr-FR" sz="2000" dirty="0" smtClean="0"/>
              <a:t>actualisation de l’instruction interministérielle de 1962 portant création des groupes d’autodéfense au </a:t>
            </a:r>
            <a:r>
              <a:rPr lang="fr-FR" sz="2000" dirty="0"/>
              <a:t>C</a:t>
            </a:r>
            <a:r>
              <a:rPr lang="fr-FR" sz="2000" dirty="0" smtClean="0"/>
              <a:t>ameroun, et l’arrêté régional de juin 2014 du gouverneur de la région de l’Extrême-nord </a:t>
            </a:r>
            <a:r>
              <a:rPr lang="fr-FR" sz="2000" dirty="0"/>
              <a:t>A</a:t>
            </a:r>
            <a:r>
              <a:rPr lang="fr-FR" sz="2000" dirty="0" smtClean="0"/>
              <a:t>wa </a:t>
            </a:r>
            <a:r>
              <a:rPr lang="fr-FR" sz="2000" dirty="0" err="1"/>
              <a:t>F</a:t>
            </a:r>
            <a:r>
              <a:rPr lang="fr-FR" sz="2000" dirty="0" err="1" smtClean="0"/>
              <a:t>onka</a:t>
            </a:r>
            <a:r>
              <a:rPr lang="fr-FR" sz="2000" dirty="0" smtClean="0"/>
              <a:t> augustin ordonnant la réactivation des groupes d’auto-défense dans la région de l’Extrême-nord. </a:t>
            </a:r>
          </a:p>
          <a:p>
            <a:pPr marL="0" indent="0" algn="just">
              <a:buNone/>
            </a:pPr>
            <a:r>
              <a:rPr lang="fr-FR" sz="2000" dirty="0" smtClean="0"/>
              <a:t>5- </a:t>
            </a:r>
            <a:r>
              <a:rPr lang="fr-FR" sz="2000" dirty="0" smtClean="0"/>
              <a:t>P</a:t>
            </a:r>
            <a:r>
              <a:rPr lang="fr-FR" sz="2000" dirty="0" smtClean="0"/>
              <a:t>roliférations des comites de vigilances dans les villes et villages exposés au terrorisme, devenant une composante importante ayant pris part a la lutte contre </a:t>
            </a:r>
            <a:r>
              <a:rPr lang="fr-FR" sz="2000" dirty="0" err="1"/>
              <a:t>B</a:t>
            </a:r>
            <a:r>
              <a:rPr lang="fr-FR" sz="2000" dirty="0" err="1" smtClean="0"/>
              <a:t>oko</a:t>
            </a:r>
            <a:r>
              <a:rPr lang="fr-FR" sz="2000" dirty="0" smtClean="0"/>
              <a:t> </a:t>
            </a:r>
            <a:r>
              <a:rPr lang="fr-FR" sz="2000" dirty="0" err="1"/>
              <a:t>H</a:t>
            </a:r>
            <a:r>
              <a:rPr lang="fr-FR" sz="2000" dirty="0" err="1" smtClean="0"/>
              <a:t>aram</a:t>
            </a:r>
            <a:r>
              <a:rPr lang="fr-FR" sz="2000" dirty="0"/>
              <a:t>.</a:t>
            </a:r>
            <a:endParaRPr lang="fr-FR" sz="2000" dirty="0" smtClean="0"/>
          </a:p>
          <a:p>
            <a:pPr marL="0" indent="0">
              <a:buNone/>
            </a:pPr>
            <a:endParaRPr lang="fr-FR" dirty="0"/>
          </a:p>
        </p:txBody>
      </p:sp>
    </p:spTree>
    <p:extLst>
      <p:ext uri="{BB962C8B-B14F-4D97-AF65-F5344CB8AC3E}">
        <p14:creationId xmlns:p14="http://schemas.microsoft.com/office/powerpoint/2010/main" val="965090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COVIS: QUELLES PERCEPTIONS?</a:t>
            </a:r>
            <a:endParaRPr lang="fr-FR" b="1" dirty="0"/>
          </a:p>
        </p:txBody>
      </p:sp>
      <p:sp>
        <p:nvSpPr>
          <p:cNvPr id="3" name="Espace réservé du contenu 2"/>
          <p:cNvSpPr>
            <a:spLocks noGrp="1"/>
          </p:cNvSpPr>
          <p:nvPr>
            <p:ph idx="1"/>
          </p:nvPr>
        </p:nvSpPr>
        <p:spPr>
          <a:xfrm>
            <a:off x="2589212" y="2133600"/>
            <a:ext cx="8915400" cy="4724400"/>
          </a:xfrm>
        </p:spPr>
        <p:txBody>
          <a:bodyPr>
            <a:normAutofit fontScale="92500"/>
          </a:bodyPr>
          <a:lstStyle/>
          <a:p>
            <a:pPr marL="0" indent="0">
              <a:buNone/>
            </a:pPr>
            <a:r>
              <a:rPr lang="fr-FR" dirty="0"/>
              <a:t>	</a:t>
            </a:r>
            <a:r>
              <a:rPr lang="fr-FR" dirty="0" smtClean="0"/>
              <a:t>En dépit de nombreuses controverses qui animent les débats à leur sujet, les COMITES DE VIGILANCES donnent bonne impression aux autorités locales, administratives et sécuritaires. </a:t>
            </a:r>
          </a:p>
          <a:p>
            <a:r>
              <a:rPr lang="fr-FR" b="1" dirty="0" smtClean="0"/>
              <a:t>PERCEPTIONS DES COVIS PAR LES  FMO ET FDS</a:t>
            </a:r>
          </a:p>
          <a:p>
            <a:pPr marL="0" indent="0">
              <a:buNone/>
            </a:pPr>
            <a:r>
              <a:rPr lang="fr-FR" dirty="0"/>
              <a:t>	</a:t>
            </a:r>
            <a:r>
              <a:rPr lang="fr-FR" dirty="0" smtClean="0"/>
              <a:t>Les FMO ET LES FDS</a:t>
            </a:r>
            <a:r>
              <a:rPr lang="fr-FR" dirty="0"/>
              <a:t> </a:t>
            </a:r>
            <a:r>
              <a:rPr lang="fr-FR" dirty="0" smtClean="0"/>
              <a:t>Apprécient les travaux et la collaboration des COVI. </a:t>
            </a:r>
          </a:p>
          <a:p>
            <a:pPr marL="0" indent="0">
              <a:buNone/>
            </a:pPr>
            <a:r>
              <a:rPr lang="fr-FR" dirty="0"/>
              <a:t>	</a:t>
            </a:r>
            <a:r>
              <a:rPr lang="fr-FR" dirty="0" smtClean="0"/>
              <a:t>Les COVIS sont une alternatives sécuritaires locales … Car les </a:t>
            </a:r>
            <a:r>
              <a:rPr lang="fr-FR" dirty="0"/>
              <a:t>aux </a:t>
            </a:r>
            <a:r>
              <a:rPr lang="fr-FR" dirty="0" smtClean="0"/>
              <a:t>FDS et les </a:t>
            </a:r>
          </a:p>
          <a:p>
            <a:pPr marL="0" indent="0">
              <a:buNone/>
            </a:pPr>
            <a:r>
              <a:rPr lang="fr-FR" dirty="0" smtClean="0"/>
              <a:t>FMO ne peuvent pas être partout au même moment. </a:t>
            </a:r>
            <a:r>
              <a:rPr lang="fr-FR" dirty="0"/>
              <a:t>Ce qui explique </a:t>
            </a:r>
            <a:r>
              <a:rPr lang="fr-FR" dirty="0" smtClean="0"/>
              <a:t>:</a:t>
            </a:r>
          </a:p>
          <a:p>
            <a:pPr>
              <a:buFontTx/>
              <a:buChar char="-"/>
            </a:pPr>
            <a:r>
              <a:rPr lang="fr-FR" dirty="0" smtClean="0"/>
              <a:t>L’implication de certains membres des COVI dans les opérations militaires au front à travers l’organisation des escorte et les traques des terroristes fugitifs;</a:t>
            </a:r>
          </a:p>
          <a:p>
            <a:pPr>
              <a:buFontTx/>
              <a:buChar char="-"/>
            </a:pPr>
            <a:r>
              <a:rPr lang="fr-FR" dirty="0" smtClean="0"/>
              <a:t>La coordination des patrouilles dissuasives entre les FMO OU FDS en les COVI Sur le terrain;</a:t>
            </a:r>
          </a:p>
          <a:p>
            <a:pPr>
              <a:buFontTx/>
              <a:buChar char="-"/>
            </a:pPr>
            <a:r>
              <a:rPr lang="fr-FR" dirty="0" smtClean="0"/>
              <a:t>La collecte, l’organisation et la mutualisation des renseignements;</a:t>
            </a:r>
          </a:p>
          <a:p>
            <a:pPr>
              <a:buFontTx/>
              <a:buChar char="-"/>
            </a:pPr>
            <a:r>
              <a:rPr lang="fr-FR" dirty="0" smtClean="0"/>
              <a:t>Les implications des FDS dans les enquêtes de moralités et le suivi des COVI.</a:t>
            </a:r>
            <a:endParaRPr lang="fr-FR" dirty="0"/>
          </a:p>
        </p:txBody>
      </p:sp>
    </p:spTree>
    <p:extLst>
      <p:ext uri="{BB962C8B-B14F-4D97-AF65-F5344CB8AC3E}">
        <p14:creationId xmlns:p14="http://schemas.microsoft.com/office/powerpoint/2010/main" val="4284053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COVIS: </a:t>
            </a:r>
            <a:r>
              <a:rPr lang="fr-FR" b="1" dirty="0" smtClean="0"/>
              <a:t>QUELLES PERCEPTIONS?</a:t>
            </a:r>
            <a:endParaRPr lang="fr-FR" b="1" dirty="0"/>
          </a:p>
        </p:txBody>
      </p:sp>
      <p:sp>
        <p:nvSpPr>
          <p:cNvPr id="3" name="Espace réservé du contenu 2"/>
          <p:cNvSpPr>
            <a:spLocks noGrp="1"/>
          </p:cNvSpPr>
          <p:nvPr>
            <p:ph idx="1"/>
          </p:nvPr>
        </p:nvSpPr>
        <p:spPr/>
        <p:txBody>
          <a:bodyPr/>
          <a:lstStyle/>
          <a:p>
            <a:pPr marL="0" indent="0" algn="ctr">
              <a:buNone/>
            </a:pPr>
            <a:r>
              <a:rPr lang="fr-FR" b="1" i="1" dirty="0" smtClean="0"/>
              <a:t>PERCEPTIONS DES COVI PAR LES AUTORITES ADMINISTRATIVES</a:t>
            </a:r>
          </a:p>
          <a:p>
            <a:pPr marL="0" indent="0" algn="just">
              <a:buNone/>
            </a:pPr>
            <a:r>
              <a:rPr lang="fr-FR" b="1" i="1" dirty="0"/>
              <a:t>	</a:t>
            </a:r>
            <a:endParaRPr lang="fr-FR" b="1" i="1" dirty="0" smtClean="0"/>
          </a:p>
          <a:p>
            <a:pPr marL="0" indent="0" algn="just">
              <a:buNone/>
            </a:pPr>
            <a:r>
              <a:rPr lang="fr-FR" b="1" i="1" dirty="0"/>
              <a:t>	</a:t>
            </a:r>
            <a:r>
              <a:rPr lang="fr-FR" dirty="0" smtClean="0"/>
              <a:t>Les COVI sont une arme à double tranchant </a:t>
            </a:r>
            <a:r>
              <a:rPr lang="fr-FR" dirty="0" smtClean="0">
                <a:solidFill>
                  <a:schemeClr val="tx1"/>
                </a:solidFill>
              </a:rPr>
              <a:t>(ICG</a:t>
            </a:r>
            <a:r>
              <a:rPr lang="fr-FR" dirty="0" smtClean="0">
                <a:solidFill>
                  <a:schemeClr val="tx1"/>
                </a:solidFill>
              </a:rPr>
              <a:t>, 2017)</a:t>
            </a:r>
            <a:r>
              <a:rPr lang="fr-FR" dirty="0" smtClean="0"/>
              <a:t> </a:t>
            </a:r>
            <a:r>
              <a:rPr lang="fr-FR" dirty="0" smtClean="0"/>
              <a:t>qu’il faudrait gérer avec beaucoup de tac sous peine de briser la chaine sécuritaire construite autour de Boko Haram dans l’Extrême-Nord. Ce qui explique la forte implication des préfets, sous préfets et autres dans le recensement et l’identification des membres des COVIS dans leur périmètre de commandement. </a:t>
            </a:r>
          </a:p>
          <a:p>
            <a:pPr marL="0" indent="0" algn="just">
              <a:buNone/>
            </a:pPr>
            <a:endParaRPr lang="fr-FR" dirty="0" smtClean="0"/>
          </a:p>
        </p:txBody>
      </p:sp>
    </p:spTree>
    <p:extLst>
      <p:ext uri="{BB962C8B-B14F-4D97-AF65-F5344CB8AC3E}">
        <p14:creationId xmlns:p14="http://schemas.microsoft.com/office/powerpoint/2010/main" val="2030668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COVI, QUEL ENGAGEMENT POUR QUEL PRIX ?</a:t>
            </a:r>
            <a:endParaRPr lang="fr-FR" b="1" dirty="0"/>
          </a:p>
        </p:txBody>
      </p:sp>
      <p:sp>
        <p:nvSpPr>
          <p:cNvPr id="3" name="Espace réservé du contenu 2"/>
          <p:cNvSpPr>
            <a:spLocks noGrp="1"/>
          </p:cNvSpPr>
          <p:nvPr>
            <p:ph idx="1"/>
          </p:nvPr>
        </p:nvSpPr>
        <p:spPr>
          <a:xfrm>
            <a:off x="2589212" y="1905001"/>
            <a:ext cx="9363302" cy="4482736"/>
          </a:xfrm>
        </p:spPr>
        <p:txBody>
          <a:bodyPr>
            <a:normAutofit fontScale="92500" lnSpcReduction="20000"/>
          </a:bodyPr>
          <a:lstStyle/>
          <a:p>
            <a:pPr marL="0" indent="0" algn="just">
              <a:buNone/>
            </a:pPr>
            <a:r>
              <a:rPr lang="fr-FR" dirty="0" smtClean="0"/>
              <a:t>1- Du sacerdoce au sacrifie suprême (travail bénévole au service de la communauté avec des risques élevés (beaucoup ont été blessés, tués, leurs membres de la famille également; des maisons brulés ou pillés lors des incursions de </a:t>
            </a:r>
            <a:r>
              <a:rPr lang="fr-FR" dirty="0" err="1" smtClean="0"/>
              <a:t>Boko</a:t>
            </a:r>
            <a:r>
              <a:rPr lang="fr-FR" dirty="0" smtClean="0"/>
              <a:t> </a:t>
            </a:r>
            <a:r>
              <a:rPr lang="fr-FR" dirty="0" err="1" smtClean="0"/>
              <a:t>Haram</a:t>
            </a:r>
            <a:r>
              <a:rPr lang="fr-FR" dirty="0" smtClean="0"/>
              <a:t>; cible privilégiée de </a:t>
            </a:r>
            <a:r>
              <a:rPr lang="fr-FR" dirty="0" err="1" smtClean="0"/>
              <a:t>Boko</a:t>
            </a:r>
            <a:r>
              <a:rPr lang="fr-FR" dirty="0" smtClean="0"/>
              <a:t> </a:t>
            </a:r>
            <a:r>
              <a:rPr lang="fr-FR" dirty="0" err="1" smtClean="0"/>
              <a:t>Haram</a:t>
            </a:r>
            <a:r>
              <a:rPr lang="fr-FR" dirty="0" smtClean="0"/>
              <a:t>;</a:t>
            </a:r>
          </a:p>
          <a:p>
            <a:pPr marL="0" indent="0" algn="just">
              <a:buNone/>
            </a:pPr>
            <a:r>
              <a:rPr lang="fr-FR" dirty="0" smtClean="0"/>
              <a:t>2- De l’abandon de leurs activités quotidiennes et d’antan pour servir la communauté et familles lésées du point de vue des activités génératrices des revenus pour leur entretien;</a:t>
            </a:r>
          </a:p>
          <a:p>
            <a:pPr marL="0" indent="0" algn="just">
              <a:buNone/>
            </a:pPr>
            <a:r>
              <a:rPr lang="fr-FR" dirty="0" smtClean="0"/>
              <a:t>3- De l’ingratitude et des stigmatisations (certains les taxent de complicité, d’arnaqueurs, de violeurs des droits; des altercations avec parfois des injures lors des contrôles dans les postes de passage;</a:t>
            </a:r>
          </a:p>
          <a:p>
            <a:pPr marL="0" indent="0" algn="just">
              <a:buNone/>
            </a:pPr>
            <a:r>
              <a:rPr lang="fr-FR" dirty="0" smtClean="0"/>
              <a:t>4- Suspicions diverses et sanctions pour des dénonciations </a:t>
            </a:r>
            <a:r>
              <a:rPr lang="fr-FR" dirty="0" smtClean="0"/>
              <a:t>calomnieuses (</a:t>
            </a:r>
            <a:r>
              <a:rPr lang="fr-FR" dirty="0"/>
              <a:t>Les comités de vigilance de l’Extrême Nord camerounais sont coincés entre les attaques ciblées de </a:t>
            </a:r>
            <a:r>
              <a:rPr lang="fr-FR" dirty="0" err="1"/>
              <a:t>Boko</a:t>
            </a:r>
            <a:r>
              <a:rPr lang="fr-FR" dirty="0"/>
              <a:t> </a:t>
            </a:r>
            <a:r>
              <a:rPr lang="fr-FR" dirty="0" err="1"/>
              <a:t>Haram</a:t>
            </a:r>
            <a:r>
              <a:rPr lang="fr-FR" dirty="0"/>
              <a:t> et la méfiance de leurs communautés</a:t>
            </a:r>
            <a:r>
              <a:rPr lang="fr-FR" dirty="0" smtClean="0"/>
              <a:t>. (ISS, 2019)</a:t>
            </a:r>
            <a:endParaRPr lang="fr-FR" dirty="0" smtClean="0"/>
          </a:p>
          <a:p>
            <a:pPr marL="0" indent="0" algn="just">
              <a:buNone/>
            </a:pPr>
            <a:r>
              <a:rPr lang="fr-FR" dirty="0" smtClean="0"/>
              <a:t>5- Quelques appuis des députés, maires et du Chef de l’Etat avec une forte odeur de détournement;</a:t>
            </a:r>
          </a:p>
          <a:p>
            <a:pPr marL="0" indent="0" algn="just">
              <a:buNone/>
            </a:pPr>
            <a:r>
              <a:rPr lang="fr-FR" dirty="0" smtClean="0"/>
              <a:t>6- Catégorie la plus lésée des appuis humanitaires (pour nombre d’organisations humanitaires, les COVI violent les droits de l’homme</a:t>
            </a:r>
          </a:p>
          <a:p>
            <a:pPr marL="0" indent="0" algn="just">
              <a:buNone/>
            </a:pPr>
            <a:endParaRPr lang="fr-FR" dirty="0" smtClean="0"/>
          </a:p>
          <a:p>
            <a:pPr marL="0" indent="0" algn="just">
              <a:buNone/>
            </a:pPr>
            <a:endParaRPr lang="fr-FR" dirty="0" smtClean="0"/>
          </a:p>
        </p:txBody>
      </p:sp>
    </p:spTree>
    <p:extLst>
      <p:ext uri="{BB962C8B-B14F-4D97-AF65-F5344CB8AC3E}">
        <p14:creationId xmlns:p14="http://schemas.microsoft.com/office/powerpoint/2010/main" val="1012896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b="1" dirty="0"/>
          </a:p>
        </p:txBody>
      </p:sp>
      <p:sp>
        <p:nvSpPr>
          <p:cNvPr id="3" name="Espace réservé du contenu 2"/>
          <p:cNvSpPr>
            <a:spLocks noGrp="1"/>
          </p:cNvSpPr>
          <p:nvPr>
            <p:ph idx="1"/>
          </p:nvPr>
        </p:nvSpPr>
        <p:spPr>
          <a:xfrm>
            <a:off x="2589212" y="1905001"/>
            <a:ext cx="9363302" cy="4482736"/>
          </a:xfrm>
        </p:spPr>
        <p:txBody>
          <a:bodyPr>
            <a:normAutofit/>
          </a:bodyPr>
          <a:lstStyle/>
          <a:p>
            <a:pPr marL="0" indent="0" algn="just">
              <a:buNone/>
            </a:pPr>
            <a:endParaRPr lang="fr-FR" dirty="0" smtClean="0"/>
          </a:p>
          <a:p>
            <a:pPr marL="0" indent="0" algn="just">
              <a:buNone/>
            </a:pPr>
            <a:endParaRPr lang="fr-FR" dirty="0" smtClean="0"/>
          </a:p>
        </p:txBody>
      </p:sp>
      <p:pic>
        <p:nvPicPr>
          <p:cNvPr id="2054" name="Picture 6" descr="Le Cameroun redynamise les comités de vigilance a l'Extrême N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023" y="261257"/>
            <a:ext cx="8475080" cy="612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14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7807" y="169818"/>
            <a:ext cx="9466806" cy="1423852"/>
          </a:xfrm>
        </p:spPr>
        <p:txBody>
          <a:bodyPr/>
          <a:lstStyle/>
          <a:p>
            <a:r>
              <a:rPr lang="fr-FR" b="1" dirty="0" smtClean="0"/>
              <a:t>LES COVI ET DEFIS DANS LE PROCESSUS DE STABILISATION</a:t>
            </a:r>
            <a:endParaRPr lang="fr-FR" b="1" dirty="0"/>
          </a:p>
        </p:txBody>
      </p:sp>
      <p:sp>
        <p:nvSpPr>
          <p:cNvPr id="3" name="Espace réservé du contenu 2"/>
          <p:cNvSpPr>
            <a:spLocks noGrp="1"/>
          </p:cNvSpPr>
          <p:nvPr>
            <p:ph idx="1"/>
          </p:nvPr>
        </p:nvSpPr>
        <p:spPr>
          <a:xfrm>
            <a:off x="1423851" y="1423851"/>
            <a:ext cx="10528663" cy="4963886"/>
          </a:xfrm>
        </p:spPr>
        <p:txBody>
          <a:bodyPr>
            <a:normAutofit fontScale="92500" lnSpcReduction="20000"/>
          </a:bodyPr>
          <a:lstStyle/>
          <a:p>
            <a:pPr marL="0" indent="0" algn="just">
              <a:buNone/>
            </a:pPr>
            <a:r>
              <a:rPr lang="fr-FR" dirty="0" smtClean="0"/>
              <a:t>- </a:t>
            </a:r>
            <a:r>
              <a:rPr lang="fr-FR" b="1" dirty="0" smtClean="0"/>
              <a:t>Processus </a:t>
            </a:r>
            <a:r>
              <a:rPr lang="fr-FR" b="1" dirty="0" smtClean="0"/>
              <a:t>enclenchée avec l’accalmie observée depuis 2018= Elaboration de la stratégie de Stabilisation du Bassin du Lac Tchad avec neuf (09) piliers;</a:t>
            </a:r>
          </a:p>
          <a:p>
            <a:pPr algn="just"/>
            <a:r>
              <a:rPr lang="fr-FR" b="1" dirty="0" smtClean="0"/>
              <a:t>DÉFI DE FORMATION EN MATIÈRE DE SÉCURITÉ ET DROITS DE L’HOMME :</a:t>
            </a:r>
            <a:r>
              <a:rPr lang="fr-FR" dirty="0" smtClean="0"/>
              <a:t> </a:t>
            </a:r>
            <a:r>
              <a:rPr lang="fr-FR" i="1" dirty="0" smtClean="0"/>
              <a:t>« </a:t>
            </a:r>
            <a:r>
              <a:rPr lang="fr-FR" i="1" dirty="0"/>
              <a:t> </a:t>
            </a:r>
            <a:r>
              <a:rPr lang="fr-FR" i="1" dirty="0" smtClean="0"/>
              <a:t>Les </a:t>
            </a:r>
            <a:r>
              <a:rPr lang="fr-FR" i="1" dirty="0"/>
              <a:t>groupes d’autodéfense déployés dans le bassin du lac Tchad ont comblé une lacune importante en matière de sécurité communautaire et continuent de coopérer avec les autorités militaires et locales  Ceux d’entre eux qui continueront à fournir des services de sécurité à leurs communautés auront besoin d’une formation plus formelle notamment en ce qui concerne les processus d’obligation redditionnelle afin d’éviter les violations des droits de l’homme  Les autres membres dont les services ne sont plus nécessaires doivent recevoir un soutien pour s’intégrer aux structures de sécurité officielles ou pour réintégrer la vie civile au sein de leur communauté et créer de nouveaux modes de </a:t>
            </a:r>
            <a:r>
              <a:rPr lang="fr-FR" i="1" dirty="0" smtClean="0"/>
              <a:t>subsistance </a:t>
            </a:r>
            <a:r>
              <a:rPr lang="fr-FR" i="1" dirty="0" smtClean="0"/>
              <a:t>»</a:t>
            </a:r>
          </a:p>
          <a:p>
            <a:pPr marL="0" indent="0" algn="just">
              <a:buNone/>
            </a:pPr>
            <a:r>
              <a:rPr lang="fr-FR" i="1" dirty="0" smtClean="0"/>
              <a:t>		</a:t>
            </a:r>
            <a:r>
              <a:rPr lang="fr-FR" b="1" dirty="0" smtClean="0"/>
              <a:t>Objectif </a:t>
            </a:r>
            <a:r>
              <a:rPr lang="fr-FR" b="1" dirty="0"/>
              <a:t>stratégique 6 : Renforcement de la sécurité communautaire et rétablissement de l’état de droit  </a:t>
            </a:r>
            <a:r>
              <a:rPr lang="fr-FR" b="1" dirty="0" smtClean="0"/>
              <a:t>:</a:t>
            </a:r>
            <a:r>
              <a:rPr lang="fr-FR" dirty="0" smtClean="0"/>
              <a:t> « </a:t>
            </a:r>
            <a:r>
              <a:rPr lang="fr-FR" i="1" dirty="0" smtClean="0"/>
              <a:t>Renforcer </a:t>
            </a:r>
            <a:r>
              <a:rPr lang="fr-FR" i="1" dirty="0"/>
              <a:t>les capacités communautaires en matière de sécurité et de sûreté par une application plus vigoureuse de la loi, qui étend et garantit le respect de l’état de droit dans toutes les régions, à mesure que les forces militaires libèrent </a:t>
            </a:r>
            <a:r>
              <a:rPr lang="fr-FR" i="1" dirty="0" smtClean="0"/>
              <a:t>les </a:t>
            </a:r>
            <a:r>
              <a:rPr lang="fr-FR" i="1" dirty="0"/>
              <a:t>territoires tombés sous le contrôle de </a:t>
            </a:r>
            <a:r>
              <a:rPr lang="fr-FR" i="1" dirty="0" err="1"/>
              <a:t>Boko</a:t>
            </a:r>
            <a:r>
              <a:rPr lang="fr-FR" i="1" dirty="0"/>
              <a:t> </a:t>
            </a:r>
            <a:r>
              <a:rPr lang="fr-FR" i="1" dirty="0" err="1"/>
              <a:t>Haram</a:t>
            </a:r>
            <a:r>
              <a:rPr lang="fr-FR" i="1" dirty="0" smtClean="0"/>
              <a:t>. » </a:t>
            </a:r>
          </a:p>
          <a:p>
            <a:pPr marL="0" indent="0" algn="just">
              <a:buNone/>
            </a:pPr>
            <a:r>
              <a:rPr lang="fr-FR" i="1" dirty="0" smtClean="0"/>
              <a:t>		</a:t>
            </a:r>
            <a:r>
              <a:rPr lang="fr-FR" b="1" dirty="0" smtClean="0"/>
              <a:t>Objectif </a:t>
            </a:r>
            <a:r>
              <a:rPr lang="fr-FR" b="1" dirty="0"/>
              <a:t>stratégique 7 : Gestion des groupes </a:t>
            </a:r>
            <a:r>
              <a:rPr lang="fr-FR" b="1" dirty="0" smtClean="0"/>
              <a:t>d’autodéfense</a:t>
            </a:r>
            <a:r>
              <a:rPr lang="fr-FR" b="1" dirty="0"/>
              <a:t> </a:t>
            </a:r>
            <a:r>
              <a:rPr lang="fr-FR" b="1" dirty="0" smtClean="0"/>
              <a:t>:</a:t>
            </a:r>
            <a:r>
              <a:rPr lang="fr-FR" dirty="0" smtClean="0"/>
              <a:t> « </a:t>
            </a:r>
            <a:r>
              <a:rPr lang="fr-FR" i="1" dirty="0" smtClean="0"/>
              <a:t>Le </a:t>
            </a:r>
            <a:r>
              <a:rPr lang="fr-FR" i="1" dirty="0"/>
              <a:t>désarmement et la démobilisation des groupes d’autodéfense sont pris en charge par le biais d’initiatives nationales appropriées de manière à assurer la réorientation et la réintégration pacifiques de leurs membres</a:t>
            </a:r>
            <a:r>
              <a:rPr lang="fr-FR" i="1" dirty="0" smtClean="0"/>
              <a:t>. »</a:t>
            </a:r>
            <a:endParaRPr lang="fr-FR" dirty="0"/>
          </a:p>
          <a:p>
            <a:pPr algn="just"/>
            <a:endParaRPr lang="fr-FR" i="1" dirty="0" smtClean="0"/>
          </a:p>
          <a:p>
            <a:pPr marL="0" indent="0" algn="just">
              <a:buNone/>
            </a:pPr>
            <a:endParaRPr lang="fr-FR" dirty="0" smtClean="0"/>
          </a:p>
        </p:txBody>
      </p:sp>
    </p:spTree>
    <p:extLst>
      <p:ext uri="{BB962C8B-B14F-4D97-AF65-F5344CB8AC3E}">
        <p14:creationId xmlns:p14="http://schemas.microsoft.com/office/powerpoint/2010/main" val="3399789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7807" y="169818"/>
            <a:ext cx="9466806" cy="1423852"/>
          </a:xfrm>
        </p:spPr>
        <p:txBody>
          <a:bodyPr/>
          <a:lstStyle/>
          <a:p>
            <a:r>
              <a:rPr lang="fr-FR" b="1" dirty="0" smtClean="0"/>
              <a:t>LES COVI ET DEFIS DANS LE PROCESSUS DE STABILISATION</a:t>
            </a:r>
            <a:endParaRPr lang="fr-FR" b="1" dirty="0"/>
          </a:p>
        </p:txBody>
      </p:sp>
      <p:sp>
        <p:nvSpPr>
          <p:cNvPr id="3" name="Espace réservé du contenu 2"/>
          <p:cNvSpPr>
            <a:spLocks noGrp="1"/>
          </p:cNvSpPr>
          <p:nvPr>
            <p:ph idx="1"/>
          </p:nvPr>
        </p:nvSpPr>
        <p:spPr>
          <a:xfrm>
            <a:off x="1423851" y="1423851"/>
            <a:ext cx="10528663" cy="4963886"/>
          </a:xfrm>
        </p:spPr>
        <p:txBody>
          <a:bodyPr>
            <a:normAutofit/>
          </a:bodyPr>
          <a:lstStyle/>
          <a:p>
            <a:r>
              <a:rPr lang="fr-FR" b="1" dirty="0" smtClean="0"/>
              <a:t>DÉFI DE DEMOBILISATION ET DE REINSERTION DANS LE CADRE DU DDR </a:t>
            </a:r>
            <a:r>
              <a:rPr lang="fr-FR" dirty="0"/>
              <a:t> </a:t>
            </a:r>
          </a:p>
          <a:p>
            <a:pPr marL="0" indent="0" algn="just">
              <a:buNone/>
            </a:pPr>
            <a:r>
              <a:rPr lang="fr-FR" i="1" dirty="0" smtClean="0"/>
              <a:t>		-</a:t>
            </a:r>
            <a:r>
              <a:rPr lang="fr-FR" b="1" dirty="0" smtClean="0"/>
              <a:t> Objectif </a:t>
            </a:r>
            <a:r>
              <a:rPr lang="fr-FR" b="1" dirty="0"/>
              <a:t>stratégique 12 : Réinsertion et </a:t>
            </a:r>
            <a:r>
              <a:rPr lang="fr-FR" b="1" dirty="0" smtClean="0"/>
              <a:t>réintégration</a:t>
            </a:r>
            <a:r>
              <a:rPr lang="fr-FR" b="1" dirty="0"/>
              <a:t> </a:t>
            </a:r>
            <a:r>
              <a:rPr lang="fr-FR" b="1" dirty="0" smtClean="0"/>
              <a:t>:</a:t>
            </a:r>
            <a:r>
              <a:rPr lang="fr-FR" dirty="0" smtClean="0"/>
              <a:t> </a:t>
            </a:r>
          </a:p>
          <a:p>
            <a:pPr marL="0" indent="0" algn="just">
              <a:buNone/>
            </a:pPr>
            <a:r>
              <a:rPr lang="fr-FR" dirty="0" smtClean="0"/>
              <a:t>« </a:t>
            </a:r>
            <a:r>
              <a:rPr lang="fr-FR" i="1" dirty="0" smtClean="0"/>
              <a:t>Veiller </a:t>
            </a:r>
            <a:r>
              <a:rPr lang="fr-FR" i="1" dirty="0"/>
              <a:t>à ce que les personnes associées à </a:t>
            </a:r>
            <a:r>
              <a:rPr lang="fr-FR" i="1" dirty="0" err="1"/>
              <a:t>Boko</a:t>
            </a:r>
            <a:r>
              <a:rPr lang="fr-FR" i="1" dirty="0"/>
              <a:t> </a:t>
            </a:r>
            <a:r>
              <a:rPr lang="fr-FR" i="1" dirty="0" err="1"/>
              <a:t>Haram</a:t>
            </a:r>
            <a:r>
              <a:rPr lang="fr-FR" i="1" dirty="0"/>
              <a:t>, les membres des groupes d’autodéfense, les rapatriés (y compris les anciens prisonniers), les jeunes à risque et les victimes de </a:t>
            </a:r>
            <a:r>
              <a:rPr lang="fr-FR" i="1" dirty="0" err="1"/>
              <a:t>Boko</a:t>
            </a:r>
            <a:r>
              <a:rPr lang="fr-FR" i="1" dirty="0"/>
              <a:t> </a:t>
            </a:r>
            <a:r>
              <a:rPr lang="fr-FR" i="1" dirty="0" err="1"/>
              <a:t>Haram</a:t>
            </a:r>
            <a:r>
              <a:rPr lang="fr-FR" i="1" dirty="0"/>
              <a:t> bénéficient d’un soutien en vue de faciliter leur réintégration dans leur communauté d’origine, selon une approche régionale harmonisée</a:t>
            </a:r>
            <a:r>
              <a:rPr lang="fr-FR" i="1" dirty="0" smtClean="0"/>
              <a:t>. »; Envisager des mécanismes de démobilisation et de réinsertion à travers des formations en matière d’activités génératrices des revenus; des appuis en terme de fonds de démarrage et de réinsertion; Reconversion dans d’autres secteurs d’activité d’intérêt communautaire; notamment la police municipale et les dispositifs d’Alerte Précoce (SAP): </a:t>
            </a:r>
          </a:p>
          <a:p>
            <a:pPr marL="0" indent="0" algn="just">
              <a:buNone/>
            </a:pPr>
            <a:r>
              <a:rPr lang="fr-FR" i="1" dirty="0" smtClean="0"/>
              <a:t>Autant de pistes qui n’ont véritablement pas encore été explorées : le décret instituant le DDR ne fait pas allusion aux COVI qui en font partie comme le relève les Stratégie du BLT; pas d’attention particulière jusque-là à part les appuis du Chef de l’Etat; découragement et relâchement observé avec les nouvelles incursions de </a:t>
            </a:r>
            <a:r>
              <a:rPr lang="fr-FR" i="1" dirty="0" err="1" smtClean="0"/>
              <a:t>Boko</a:t>
            </a:r>
            <a:r>
              <a:rPr lang="fr-FR" i="1" dirty="0" smtClean="0"/>
              <a:t> </a:t>
            </a:r>
            <a:r>
              <a:rPr lang="fr-FR" i="1" dirty="0" err="1" smtClean="0"/>
              <a:t>Haram</a:t>
            </a:r>
            <a:r>
              <a:rPr lang="fr-FR" i="1" dirty="0" smtClean="0"/>
              <a:t>. ISS parle des </a:t>
            </a:r>
            <a:r>
              <a:rPr lang="fr-FR" i="1" dirty="0" err="1" smtClean="0"/>
              <a:t>COVi</a:t>
            </a:r>
            <a:r>
              <a:rPr lang="fr-FR" i="1" dirty="0" smtClean="0"/>
              <a:t> entre le marteau et l’enclume dans son rapport de 2019. </a:t>
            </a:r>
            <a:endParaRPr lang="fr-FR" dirty="0"/>
          </a:p>
          <a:p>
            <a:pPr algn="just"/>
            <a:endParaRPr lang="fr-FR" dirty="0" smtClean="0"/>
          </a:p>
        </p:txBody>
      </p:sp>
    </p:spTree>
    <p:extLst>
      <p:ext uri="{BB962C8B-B14F-4D97-AF65-F5344CB8AC3E}">
        <p14:creationId xmlns:p14="http://schemas.microsoft.com/office/powerpoint/2010/main" val="3627075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7807" y="2795451"/>
            <a:ext cx="9466806" cy="2103119"/>
          </a:xfrm>
        </p:spPr>
        <p:txBody>
          <a:bodyPr/>
          <a:lstStyle/>
          <a:p>
            <a:pPr algn="ctr"/>
            <a:r>
              <a:rPr lang="fr-FR" b="1" dirty="0" smtClean="0"/>
              <a:t>MERCI A TOUS POUR VOTRE AIMABLE ATTENTION!</a:t>
            </a:r>
            <a:endParaRPr lang="fr-FR" b="1" dirty="0"/>
          </a:p>
        </p:txBody>
      </p:sp>
      <p:sp>
        <p:nvSpPr>
          <p:cNvPr id="3" name="Espace réservé du contenu 2"/>
          <p:cNvSpPr>
            <a:spLocks noGrp="1"/>
          </p:cNvSpPr>
          <p:nvPr>
            <p:ph idx="1"/>
          </p:nvPr>
        </p:nvSpPr>
        <p:spPr>
          <a:xfrm>
            <a:off x="1423851" y="1423851"/>
            <a:ext cx="10528663" cy="4963886"/>
          </a:xfrm>
        </p:spPr>
        <p:txBody>
          <a:bodyPr>
            <a:normAutofit/>
          </a:bodyPr>
          <a:lstStyle/>
          <a:p>
            <a:pPr marL="0" indent="0">
              <a:buNone/>
            </a:pPr>
            <a:endParaRPr lang="fr-FR" b="1" dirty="0" smtClean="0"/>
          </a:p>
          <a:p>
            <a:pPr marL="0" indent="0">
              <a:buNone/>
            </a:pPr>
            <a:endParaRPr lang="fr-FR" b="1" dirty="0"/>
          </a:p>
          <a:p>
            <a:pPr marL="0" indent="0">
              <a:buNone/>
            </a:pPr>
            <a:endParaRPr lang="fr-FR" b="1" dirty="0" smtClean="0"/>
          </a:p>
          <a:p>
            <a:pPr algn="just"/>
            <a:endParaRPr lang="fr-FR" dirty="0" smtClean="0"/>
          </a:p>
        </p:txBody>
      </p:sp>
    </p:spTree>
    <p:extLst>
      <p:ext uri="{BB962C8B-B14F-4D97-AF65-F5344CB8AC3E}">
        <p14:creationId xmlns:p14="http://schemas.microsoft.com/office/powerpoint/2010/main" val="94527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6090F-45AC-452B-8369-9BC656599E4C}"/>
              </a:ext>
            </a:extLst>
          </p:cNvPr>
          <p:cNvSpPr>
            <a:spLocks noGrp="1"/>
          </p:cNvSpPr>
          <p:nvPr>
            <p:ph type="title"/>
          </p:nvPr>
        </p:nvSpPr>
        <p:spPr>
          <a:xfrm>
            <a:off x="4951412" y="215900"/>
            <a:ext cx="6019800" cy="1435100"/>
          </a:xfrm>
        </p:spPr>
        <p:txBody>
          <a:bodyPr>
            <a:normAutofit/>
          </a:bodyPr>
          <a:lstStyle/>
          <a:p>
            <a:pPr algn="ctr"/>
            <a:r>
              <a:rPr lang="fr-CM" sz="3200" b="1" dirty="0">
                <a:latin typeface="Comic Sans MS" panose="030F0702030302020204" pitchFamily="66" charset="0"/>
              </a:rPr>
              <a:t/>
            </a:r>
            <a:br>
              <a:rPr lang="fr-CM" sz="3200" b="1" dirty="0">
                <a:latin typeface="Comic Sans MS" panose="030F0702030302020204" pitchFamily="66" charset="0"/>
              </a:rPr>
            </a:br>
            <a:endParaRPr lang="fr-CM" sz="3200" dirty="0"/>
          </a:p>
        </p:txBody>
      </p:sp>
      <p:sp>
        <p:nvSpPr>
          <p:cNvPr id="4" name="Espace réservé du texte 3">
            <a:extLst>
              <a:ext uri="{FF2B5EF4-FFF2-40B4-BE49-F238E27FC236}">
                <a16:creationId xmlns:a16="http://schemas.microsoft.com/office/drawing/2014/main" id="{C460D92D-D446-48BF-8F04-86ACA4A2FCB3}"/>
              </a:ext>
            </a:extLst>
          </p:cNvPr>
          <p:cNvSpPr>
            <a:spLocks noGrp="1"/>
          </p:cNvSpPr>
          <p:nvPr>
            <p:ph type="body" sz="half" idx="2"/>
          </p:nvPr>
        </p:nvSpPr>
        <p:spPr>
          <a:xfrm>
            <a:off x="4722811" y="700462"/>
            <a:ext cx="7177451" cy="4614884"/>
          </a:xfrm>
        </p:spPr>
        <p:txBody>
          <a:bodyPr>
            <a:normAutofit fontScale="92500" lnSpcReduction="10000"/>
          </a:bodyPr>
          <a:lstStyle/>
          <a:p>
            <a:pPr algn="just"/>
            <a:r>
              <a:rPr lang="fr-FR" sz="2800" b="1" i="1" dirty="0">
                <a:latin typeface="Comic Sans MS" panose="030F0702030302020204" pitchFamily="66" charset="0"/>
              </a:rPr>
              <a:t>	</a:t>
            </a:r>
            <a:r>
              <a:rPr lang="fr-FR" sz="3900" b="1"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ZONES DE L’ÉTUDE</a:t>
            </a:r>
            <a:endParaRPr lang="fr-CM" sz="3900" b="1"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endParaRPr>
          </a:p>
          <a:p>
            <a:pPr algn="just"/>
            <a:r>
              <a:rPr lang="fr-FR" sz="22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-Les </a:t>
            </a:r>
            <a:r>
              <a:rPr lang="fr-FR" sz="22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localités de l’étude sont toutes situées dans la région de </a:t>
            </a:r>
            <a:r>
              <a:rPr lang="fr-FR" sz="22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l’Extrême-Nord </a:t>
            </a:r>
            <a:r>
              <a:rPr lang="fr-FR" sz="22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Cameroun. Elles </a:t>
            </a:r>
            <a:r>
              <a:rPr lang="fr-FR" sz="22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sont les communes de</a:t>
            </a:r>
            <a:r>
              <a:rPr lang="fr-FR" sz="22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 </a:t>
            </a:r>
            <a:r>
              <a:rPr lang="fr-FR" sz="2200" dirty="0" err="1"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Blangoua</a:t>
            </a:r>
            <a:r>
              <a:rPr lang="fr-FR" sz="22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 Fotokol, Kolofata, Mora et Mayo </a:t>
            </a:r>
            <a:r>
              <a:rPr lang="fr-FR" sz="2200" dirty="0" err="1"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Moskota</a:t>
            </a:r>
            <a:r>
              <a:rPr lang="fr-FR" sz="22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a:t>
            </a:r>
          </a:p>
          <a:p>
            <a:pPr algn="just"/>
            <a:r>
              <a:rPr lang="fr-FR" sz="22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a:t>
            </a:r>
            <a:r>
              <a:rPr lang="fr-CM" sz="22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S</a:t>
            </a:r>
            <a:r>
              <a:rPr lang="fr-FR" sz="2200" dirty="0" err="1">
                <a:ln w="0"/>
                <a:solidFill>
                  <a:schemeClr val="tx1"/>
                </a:solidFill>
                <a:effectLst>
                  <a:outerShdw blurRad="38100" dist="25400" dir="5400000" algn="ctr" rotWithShape="0">
                    <a:srgbClr val="6E747A">
                      <a:alpha val="43000"/>
                    </a:srgbClr>
                  </a:outerShdw>
                </a:effectLst>
                <a:latin typeface="Century Gothic" panose="020B0502020202020204" pitchFamily="34" charset="0"/>
              </a:rPr>
              <a:t>ur</a:t>
            </a:r>
            <a:r>
              <a:rPr lang="fr-FR" sz="22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 le plan géographique et stratégique, les communes étudiées sont situées sur la zone frontalière avec le Nigéria et le Tchad,  sont des zones d’insécurité où </a:t>
            </a:r>
            <a:r>
              <a:rPr lang="fr-FR" sz="2200" dirty="0" err="1"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Boko</a:t>
            </a:r>
            <a:r>
              <a:rPr lang="fr-FR" sz="22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 </a:t>
            </a:r>
            <a:r>
              <a:rPr lang="fr-FR" sz="2200" dirty="0" err="1"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Haram</a:t>
            </a:r>
            <a:r>
              <a:rPr lang="fr-FR" sz="22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 </a:t>
            </a:r>
            <a:r>
              <a:rPr lang="fr-FR" sz="22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a eu à mener des attaques ou des incursions ; les habitants effectuent des échanges avec les communautés </a:t>
            </a:r>
            <a:r>
              <a:rPr lang="fr-FR" sz="22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nigérianes</a:t>
            </a:r>
          </a:p>
          <a:p>
            <a:pPr algn="just"/>
            <a:r>
              <a:rPr lang="fr-FR" sz="22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 </a:t>
            </a:r>
            <a:r>
              <a:rPr lang="fr-CM" sz="22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
            </a:r>
            <a:br>
              <a:rPr lang="fr-CM" sz="22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br>
            <a:r>
              <a:rPr lang="fr-FR" sz="2400" dirty="0" smtClean="0">
                <a:ln w="0"/>
                <a:solidFill>
                  <a:schemeClr val="tx1"/>
                </a:solidFill>
                <a:effectLst>
                  <a:outerShdw blurRad="38100" dist="25400" dir="5400000" algn="ctr" rotWithShape="0">
                    <a:srgbClr val="6E747A">
                      <a:alpha val="43000"/>
                    </a:srgbClr>
                  </a:outerShdw>
                </a:effectLst>
                <a:latin typeface="Comic Sans MS" panose="030F0702030302020204" pitchFamily="66" charset="0"/>
              </a:rPr>
              <a:t> </a:t>
            </a:r>
            <a:endParaRPr lang="fr-FR" sz="2400" dirty="0">
              <a:ln w="0"/>
              <a:solidFill>
                <a:schemeClr val="tx1"/>
              </a:solidFill>
              <a:effectLst>
                <a:outerShdw blurRad="38100" dist="25400" dir="5400000" algn="ctr" rotWithShape="0">
                  <a:srgbClr val="6E747A">
                    <a:alpha val="43000"/>
                  </a:srgbClr>
                </a:outerShdw>
              </a:effectLst>
              <a:latin typeface="Comic Sans MS" panose="030F0702030302020204" pitchFamily="66" charset="0"/>
            </a:endParaRPr>
          </a:p>
          <a:p>
            <a:pPr algn="just"/>
            <a:endParaRPr lang="fr-CM" sz="2800" dirty="0">
              <a:latin typeface="Comic Sans MS" panose="030F0702030302020204" pitchFamily="66" charset="0"/>
            </a:endParaRPr>
          </a:p>
        </p:txBody>
      </p:sp>
      <p:pic>
        <p:nvPicPr>
          <p:cNvPr id="7" name="Espace réservé pour une image  6">
            <a:extLst>
              <a:ext uri="{FF2B5EF4-FFF2-40B4-BE49-F238E27FC236}">
                <a16:creationId xmlns:a16="http://schemas.microsoft.com/office/drawing/2014/main" id="{A1C20609-FE91-4E42-B466-3BE22BFD99C4}"/>
              </a:ext>
            </a:extLst>
          </p:cNvPr>
          <p:cNvPicPr>
            <a:picLocks noGrp="1"/>
          </p:cNvPicPr>
          <p:nvPr>
            <p:ph type="pic" idx="1"/>
          </p:nvPr>
        </p:nvPicPr>
        <p:blipFill>
          <a:blip r:embed="rId2">
            <a:extLst>
              <a:ext uri="{28A0092B-C50C-407E-A947-70E740481C1C}">
                <a14:useLocalDpi xmlns:a14="http://schemas.microsoft.com/office/drawing/2010/main" val="0"/>
              </a:ext>
            </a:extLst>
          </a:blip>
          <a:srcRect t="7217" b="7217"/>
          <a:stretch>
            <a:fillRect/>
          </a:stretch>
        </p:blipFill>
        <p:spPr bwMode="auto">
          <a:xfrm>
            <a:off x="254000" y="215900"/>
            <a:ext cx="4468812" cy="6400800"/>
          </a:xfrm>
          <a:prstGeom prst="rect">
            <a:avLst/>
          </a:prstGeom>
          <a:noFill/>
          <a:ln>
            <a:noFill/>
          </a:ln>
        </p:spPr>
      </p:pic>
    </p:spTree>
    <p:extLst>
      <p:ext uri="{BB962C8B-B14F-4D97-AF65-F5344CB8AC3E}">
        <p14:creationId xmlns:p14="http://schemas.microsoft.com/office/powerpoint/2010/main" val="363449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r>
            <a:br>
              <a:rPr lang="fr-FR" dirty="0"/>
            </a:br>
            <a:endParaRPr lang="fr-FR" dirty="0"/>
          </a:p>
        </p:txBody>
      </p:sp>
      <p:sp>
        <p:nvSpPr>
          <p:cNvPr id="3" name="Espace réservé du contenu 2"/>
          <p:cNvSpPr>
            <a:spLocks noGrp="1"/>
          </p:cNvSpPr>
          <p:nvPr>
            <p:ph idx="1"/>
          </p:nvPr>
        </p:nvSpPr>
        <p:spPr>
          <a:xfrm>
            <a:off x="1476103" y="352697"/>
            <a:ext cx="10280468" cy="6291943"/>
          </a:xfrm>
        </p:spPr>
        <p:txBody>
          <a:bodyPr>
            <a:normAutofit/>
          </a:bodyPr>
          <a:lstStyle/>
          <a:p>
            <a:pPr marL="0" indent="0" algn="just">
              <a:buNone/>
            </a:pPr>
            <a:r>
              <a:rPr lang="fr-FR" sz="3600" b="1" dirty="0" smtClean="0"/>
              <a:t>NOTRE CONTRIBUTION DANS LE CADRE DE CETTE CONFÉRENCE VISE À </a:t>
            </a:r>
            <a:r>
              <a:rPr lang="fr-FR" sz="3600" b="1" dirty="0" smtClean="0"/>
              <a:t>:</a:t>
            </a:r>
            <a:r>
              <a:rPr lang="fr-FR" sz="3600" b="1" i="1" dirty="0" smtClean="0"/>
              <a:t> </a:t>
            </a:r>
          </a:p>
          <a:p>
            <a:pPr marL="0" indent="0" algn="just">
              <a:buNone/>
            </a:pPr>
            <a:endParaRPr lang="fr-FR" sz="2000" b="1" i="1" dirty="0"/>
          </a:p>
          <a:p>
            <a:pPr marL="0" indent="0" algn="just">
              <a:buNone/>
            </a:pPr>
            <a:r>
              <a:rPr lang="fr-FR" sz="2000" b="1" i="1" dirty="0" smtClean="0"/>
              <a:t>1- </a:t>
            </a:r>
            <a:r>
              <a:rPr lang="fr-FR" sz="2000" i="1" dirty="0" smtClean="0"/>
              <a:t>Présenter </a:t>
            </a:r>
            <a:r>
              <a:rPr lang="fr-FR" sz="2000" i="1" dirty="0" smtClean="0"/>
              <a:t>brièvement les comités de vigilance à travers leurs profils, leurs modalités de recrutement et </a:t>
            </a:r>
            <a:r>
              <a:rPr lang="fr-FR" sz="2000" i="1" dirty="0" smtClean="0"/>
              <a:t>leur</a:t>
            </a:r>
            <a:r>
              <a:rPr lang="fr-FR" sz="2000" i="1" dirty="0"/>
              <a:t> </a:t>
            </a:r>
            <a:r>
              <a:rPr lang="fr-FR" sz="2000" i="1" dirty="0" smtClean="0"/>
              <a:t>contribution à la riposte contre </a:t>
            </a:r>
            <a:r>
              <a:rPr lang="fr-FR" sz="2000" i="1" dirty="0" err="1" smtClean="0"/>
              <a:t>Boko</a:t>
            </a:r>
            <a:r>
              <a:rPr lang="fr-FR" sz="2000" i="1" dirty="0" smtClean="0"/>
              <a:t> </a:t>
            </a:r>
            <a:r>
              <a:rPr lang="fr-FR" sz="2000" i="1" dirty="0" err="1" smtClean="0"/>
              <a:t>Haram</a:t>
            </a:r>
            <a:r>
              <a:rPr lang="fr-FR" sz="2000" i="1" dirty="0" smtClean="0"/>
              <a:t> et l’assurance de la sécurité communauté</a:t>
            </a:r>
            <a:r>
              <a:rPr lang="fr-FR" sz="2000" i="1" dirty="0" smtClean="0"/>
              <a:t> </a:t>
            </a:r>
            <a:r>
              <a:rPr lang="fr-FR" sz="2000" i="1" dirty="0" smtClean="0"/>
              <a:t>d’une part</a:t>
            </a:r>
            <a:r>
              <a:rPr lang="fr-FR" sz="2000" i="1" dirty="0" smtClean="0"/>
              <a:t>;</a:t>
            </a:r>
          </a:p>
          <a:p>
            <a:pPr marL="0" indent="0" algn="just">
              <a:buNone/>
            </a:pPr>
            <a:endParaRPr lang="fr-FR" sz="2000" i="1" dirty="0"/>
          </a:p>
          <a:p>
            <a:pPr marL="0" indent="0" algn="just">
              <a:buNone/>
            </a:pPr>
            <a:r>
              <a:rPr lang="fr-FR" sz="2000" i="1" dirty="0" smtClean="0"/>
              <a:t>2- Présenter les défis auxquels les comités de vigilance font face dans le co</a:t>
            </a:r>
            <a:r>
              <a:rPr lang="fr-FR" sz="2000" i="1" dirty="0" smtClean="0"/>
              <a:t>ntexte de la stabilisation du Bassin du Lac Tchad enclenché depuis 2018 et dont la Stratégie élaborée fait mention de nombre de ces défis;</a:t>
            </a:r>
          </a:p>
          <a:p>
            <a:pPr marL="0" indent="0" algn="just">
              <a:buNone/>
            </a:pPr>
            <a:endParaRPr lang="fr-FR" sz="2000" i="1" dirty="0"/>
          </a:p>
          <a:p>
            <a:pPr marL="0" indent="0" algn="just">
              <a:buNone/>
            </a:pPr>
            <a:r>
              <a:rPr lang="fr-FR" sz="2000" i="1" dirty="0" smtClean="0"/>
              <a:t>3- Montrer que malgré l’accalmie observée depuis quelques années et qui milite en faveur de l’hypothèse de la maîtrise du phénomène </a:t>
            </a:r>
            <a:r>
              <a:rPr lang="fr-FR" sz="2000" i="1" dirty="0" err="1" smtClean="0"/>
              <a:t>Boko</a:t>
            </a:r>
            <a:r>
              <a:rPr lang="fr-FR" sz="2000" i="1" dirty="0" smtClean="0"/>
              <a:t> </a:t>
            </a:r>
            <a:r>
              <a:rPr lang="fr-FR" sz="2000" i="1" dirty="0" err="1" smtClean="0"/>
              <a:t>Haram</a:t>
            </a:r>
            <a:r>
              <a:rPr lang="fr-FR" sz="2000" i="1" dirty="0" smtClean="0"/>
              <a:t>;  les comités de vigilance constituent une corporation qui mérite une attention très particulière de la part des autorités et des communautés auxquelles ils appartiennent.</a:t>
            </a:r>
            <a:endParaRPr lang="fr-FR" sz="2000" i="1" dirty="0" smtClean="0"/>
          </a:p>
          <a:p>
            <a:pPr marL="0" indent="0">
              <a:buNone/>
            </a:pPr>
            <a:endParaRPr lang="fr-FR" sz="2000" b="1" i="1" dirty="0" smtClean="0"/>
          </a:p>
          <a:p>
            <a:pPr marL="0" indent="0">
              <a:buNone/>
            </a:pPr>
            <a:endParaRPr lang="fr-FR" sz="2000" dirty="0"/>
          </a:p>
        </p:txBody>
      </p:sp>
    </p:spTree>
    <p:extLst>
      <p:ext uri="{BB962C8B-B14F-4D97-AF65-F5344CB8AC3E}">
        <p14:creationId xmlns:p14="http://schemas.microsoft.com/office/powerpoint/2010/main" val="3603171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A4D03F-CCE8-40ED-AFF4-EB5E11642BBC}"/>
              </a:ext>
            </a:extLst>
          </p:cNvPr>
          <p:cNvSpPr>
            <a:spLocks noGrp="1"/>
          </p:cNvSpPr>
          <p:nvPr>
            <p:ph type="ctrTitle"/>
          </p:nvPr>
        </p:nvSpPr>
        <p:spPr>
          <a:xfrm>
            <a:off x="684212" y="261258"/>
            <a:ext cx="8001000" cy="1097280"/>
          </a:xfrm>
        </p:spPr>
        <p:txBody>
          <a:bodyPr>
            <a:noAutofit/>
          </a:bodyPr>
          <a:lstStyle/>
          <a:p>
            <a:pPr algn="ctr"/>
            <a:r>
              <a:rPr lang="fr-FR" sz="3600" b="1" dirty="0" smtClean="0">
                <a:latin typeface="Century Gothic" panose="020B0502020202020204" pitchFamily="34" charset="0"/>
              </a:rPr>
              <a:t>TECHNIQUE DE COLLECTE DES DONNÉES</a:t>
            </a:r>
            <a:endParaRPr lang="fr-CM" sz="3600" b="1" dirty="0">
              <a:latin typeface="Century Gothic" panose="020B0502020202020204" pitchFamily="34" charset="0"/>
            </a:endParaRPr>
          </a:p>
        </p:txBody>
      </p:sp>
      <p:sp>
        <p:nvSpPr>
          <p:cNvPr id="3" name="Sous-titre 2">
            <a:extLst>
              <a:ext uri="{FF2B5EF4-FFF2-40B4-BE49-F238E27FC236}">
                <a16:creationId xmlns:a16="http://schemas.microsoft.com/office/drawing/2014/main" id="{9AD1C73F-B92F-4A6D-9044-3CF5F1272874}"/>
              </a:ext>
            </a:extLst>
          </p:cNvPr>
          <p:cNvSpPr>
            <a:spLocks noGrp="1"/>
          </p:cNvSpPr>
          <p:nvPr>
            <p:ph type="subTitle" idx="1"/>
          </p:nvPr>
        </p:nvSpPr>
        <p:spPr>
          <a:xfrm>
            <a:off x="1776549" y="1463040"/>
            <a:ext cx="10045337" cy="4328161"/>
          </a:xfrm>
        </p:spPr>
        <p:txBody>
          <a:bodyPr>
            <a:normAutofit/>
          </a:bodyPr>
          <a:lstStyle/>
          <a:p>
            <a:pPr algn="just"/>
            <a:r>
              <a:rPr lang="fr-FR" sz="20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Trois </a:t>
            </a:r>
            <a:r>
              <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techniques </a:t>
            </a:r>
            <a:r>
              <a:rPr lang="fr-FR" sz="20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de collecte de données ont été utilisées dans le cadre de cette étude </a:t>
            </a:r>
            <a:r>
              <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 </a:t>
            </a:r>
            <a:endPar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endParaRPr>
          </a:p>
          <a:p>
            <a:pPr algn="just"/>
            <a:endPar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endParaRPr>
          </a:p>
          <a:p>
            <a:pPr algn="just"/>
            <a:r>
              <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1- L’</a:t>
            </a:r>
            <a:r>
              <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exploitation   documentaire</a:t>
            </a:r>
            <a:r>
              <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a:t>
            </a:r>
          </a:p>
          <a:p>
            <a:pPr algn="just"/>
            <a:r>
              <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2- Les entretiens, semi-directifs;</a:t>
            </a:r>
          </a:p>
          <a:p>
            <a:pPr algn="just"/>
            <a:r>
              <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3- Les</a:t>
            </a:r>
            <a:r>
              <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 interviews.</a:t>
            </a:r>
            <a:endParaRPr lang="fr-CM" sz="20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endParaRPr>
          </a:p>
          <a:p>
            <a:pPr algn="just"/>
            <a:endParaRPr lang="fr-CM" sz="20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endParaRPr>
          </a:p>
        </p:txBody>
      </p:sp>
    </p:spTree>
    <p:extLst>
      <p:ext uri="{BB962C8B-B14F-4D97-AF65-F5344CB8AC3E}">
        <p14:creationId xmlns:p14="http://schemas.microsoft.com/office/powerpoint/2010/main" val="342738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34CAE-0EB0-4631-946B-825CCC06CE29}"/>
              </a:ext>
            </a:extLst>
          </p:cNvPr>
          <p:cNvSpPr>
            <a:spLocks noGrp="1"/>
          </p:cNvSpPr>
          <p:nvPr>
            <p:ph type="title"/>
          </p:nvPr>
        </p:nvSpPr>
        <p:spPr>
          <a:xfrm>
            <a:off x="4722812" y="117566"/>
            <a:ext cx="7125198" cy="1304834"/>
          </a:xfrm>
        </p:spPr>
        <p:txBody>
          <a:bodyPr>
            <a:noAutofit/>
          </a:bodyPr>
          <a:lstStyle/>
          <a:p>
            <a:pPr algn="ctr"/>
            <a:r>
              <a:rPr lang="fr-FR" sz="3600" b="1" dirty="0" smtClean="0">
                <a:latin typeface="Century Gothic" panose="020B0502020202020204" pitchFamily="34" charset="0"/>
              </a:rPr>
              <a:t/>
            </a:r>
            <a:br>
              <a:rPr lang="fr-FR" sz="3600" b="1" dirty="0" smtClean="0">
                <a:latin typeface="Century Gothic" panose="020B0502020202020204" pitchFamily="34" charset="0"/>
              </a:rPr>
            </a:br>
            <a:r>
              <a:rPr lang="fr-FR" sz="3600" b="1" dirty="0">
                <a:latin typeface="Century Gothic" panose="020B0502020202020204" pitchFamily="34" charset="0"/>
              </a:rPr>
              <a:t/>
            </a:r>
            <a:br>
              <a:rPr lang="fr-FR" sz="3600" b="1" dirty="0">
                <a:latin typeface="Century Gothic" panose="020B0502020202020204" pitchFamily="34" charset="0"/>
              </a:rPr>
            </a:br>
            <a:r>
              <a:rPr lang="fr-FR" sz="3600" b="1" dirty="0" smtClean="0">
                <a:latin typeface="Century Gothic" panose="020B0502020202020204" pitchFamily="34" charset="0"/>
              </a:rPr>
              <a:t>ÉCHANTILLONNAGE </a:t>
            </a:r>
            <a:r>
              <a:rPr lang="fr-FR" sz="3600" b="1" dirty="0" smtClean="0">
                <a:latin typeface="Century Gothic" panose="020B0502020202020204" pitchFamily="34" charset="0"/>
              </a:rPr>
              <a:t>ET POPULATION CIBLE</a:t>
            </a:r>
            <a:r>
              <a:rPr lang="fr-CM" sz="2000" dirty="0">
                <a:latin typeface="Century Gothic" panose="020B0502020202020204" pitchFamily="34" charset="0"/>
              </a:rPr>
              <a:t/>
            </a:r>
            <a:br>
              <a:rPr lang="fr-CM" sz="2000" dirty="0">
                <a:latin typeface="Century Gothic" panose="020B0502020202020204" pitchFamily="34" charset="0"/>
              </a:rPr>
            </a:br>
            <a:endParaRPr lang="fr-CM" sz="2000" dirty="0">
              <a:latin typeface="Century Gothic" panose="020B0502020202020204" pitchFamily="34" charset="0"/>
            </a:endParaRPr>
          </a:p>
        </p:txBody>
      </p:sp>
      <p:sp>
        <p:nvSpPr>
          <p:cNvPr id="4" name="Espace réservé du texte 3">
            <a:extLst>
              <a:ext uri="{FF2B5EF4-FFF2-40B4-BE49-F238E27FC236}">
                <a16:creationId xmlns:a16="http://schemas.microsoft.com/office/drawing/2014/main" id="{2AEF037F-D8C6-4D2B-880E-EEA634DDB150}"/>
              </a:ext>
            </a:extLst>
          </p:cNvPr>
          <p:cNvSpPr>
            <a:spLocks noGrp="1"/>
          </p:cNvSpPr>
          <p:nvPr>
            <p:ph type="body" sz="half" idx="2"/>
          </p:nvPr>
        </p:nvSpPr>
        <p:spPr>
          <a:xfrm>
            <a:off x="4722812" y="1422400"/>
            <a:ext cx="6021388" cy="5118100"/>
          </a:xfrm>
        </p:spPr>
        <p:txBody>
          <a:bodyPr>
            <a:normAutofit/>
          </a:bodyPr>
          <a:lstStyle/>
          <a:p>
            <a:pPr algn="just"/>
            <a:r>
              <a:rPr lang="fr-FR" sz="24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	</a:t>
            </a:r>
            <a:r>
              <a:rPr lang="fr-FR" sz="20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La population de cette étude est des membres de COVI et des personnes clés, à savoir : les leaders traditionnels et communautaires, les forces de sécurités, les autorités administratives.</a:t>
            </a:r>
            <a:endParaRPr lang="fr-CM" sz="20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endParaRPr>
          </a:p>
          <a:p>
            <a:pPr algn="just"/>
            <a:r>
              <a:rPr lang="fr-FR" sz="20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	Les membres de COVI sont choisis de façon aléatoire alors que les personnes clés sont sélectionnées selon une démarche systématique.  La figure </a:t>
            </a:r>
            <a:r>
              <a:rPr lang="fr-FR" sz="2000" dirty="0" smtClean="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suivante présente </a:t>
            </a:r>
            <a:r>
              <a:rPr lang="fr-FR" sz="20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rPr>
              <a:t>le nombre des membres de comité de vigilance par arrondissement.</a:t>
            </a:r>
            <a:endParaRPr lang="fr-CM" sz="2000" dirty="0">
              <a:ln w="0"/>
              <a:solidFill>
                <a:schemeClr val="tx1"/>
              </a:solidFill>
              <a:effectLst>
                <a:outerShdw blurRad="38100" dist="25400" dir="5400000" algn="ctr" rotWithShape="0">
                  <a:srgbClr val="6E747A">
                    <a:alpha val="43000"/>
                  </a:srgbClr>
                </a:outerShdw>
              </a:effectLst>
              <a:latin typeface="Century Gothic" panose="020B0502020202020204" pitchFamily="34" charset="0"/>
            </a:endParaRPr>
          </a:p>
          <a:p>
            <a:pPr algn="just"/>
            <a:endParaRPr lang="fr-CM" sz="2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graphicFrame>
        <p:nvGraphicFramePr>
          <p:cNvPr id="5" name="Espace réservé pour une image  4">
            <a:extLst>
              <a:ext uri="{FF2B5EF4-FFF2-40B4-BE49-F238E27FC236}">
                <a16:creationId xmlns:a16="http://schemas.microsoft.com/office/drawing/2014/main" id="{231B5B51-25AF-4FFD-80D0-9A28213F3C1A}"/>
              </a:ext>
            </a:extLst>
          </p:cNvPr>
          <p:cNvGraphicFramePr>
            <a:graphicFrameLocks noGrp="1"/>
          </p:cNvGraphicFramePr>
          <p:nvPr>
            <p:ph type="pic" idx="1"/>
            <p:extLst/>
          </p:nvPr>
        </p:nvGraphicFramePr>
        <p:xfrm>
          <a:off x="228600" y="292100"/>
          <a:ext cx="4041775"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5661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MEMBRES DES COVI: QUI SONT-ILS?</a:t>
            </a:r>
            <a:endParaRPr lang="fr-FR" b="1" dirty="0"/>
          </a:p>
        </p:txBody>
      </p:sp>
      <p:sp>
        <p:nvSpPr>
          <p:cNvPr id="3" name="Espace réservé du contenu 2"/>
          <p:cNvSpPr>
            <a:spLocks noGrp="1"/>
          </p:cNvSpPr>
          <p:nvPr>
            <p:ph idx="1"/>
          </p:nvPr>
        </p:nvSpPr>
        <p:spPr>
          <a:xfrm>
            <a:off x="2589212" y="2133600"/>
            <a:ext cx="8915400" cy="4724400"/>
          </a:xfrm>
        </p:spPr>
        <p:txBody>
          <a:bodyPr>
            <a:normAutofit lnSpcReduction="10000"/>
          </a:bodyPr>
          <a:lstStyle/>
          <a:p>
            <a:r>
              <a:rPr lang="fr-FR" dirty="0" smtClean="0"/>
              <a:t>Les comités de vigilances sont des groupes d’auto-défense populaires majoritairement constitués des volontaires. </a:t>
            </a:r>
          </a:p>
          <a:p>
            <a:pPr marL="0" indent="0">
              <a:buNone/>
            </a:pPr>
            <a:r>
              <a:rPr lang="fr-FR" dirty="0" smtClean="0"/>
              <a:t>Ils sont exclusivement composés des hommes sans distinction d’âge ni de religion. </a:t>
            </a:r>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r>
              <a:rPr lang="fr-FR" dirty="0" smtClean="0"/>
              <a:t>l Eu égard à la situation qui prévaut dans la région, certains mineurs y sont intégrés </a:t>
            </a:r>
            <a:endParaRPr lang="fr-FR"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Graphique 4"/>
          <p:cNvGraphicFramePr/>
          <p:nvPr>
            <p:extLst>
              <p:ext uri="{D42A27DB-BD31-4B8C-83A1-F6EECF244321}">
                <p14:modId xmlns:p14="http://schemas.microsoft.com/office/powerpoint/2010/main" val="2170990317"/>
              </p:ext>
            </p:extLst>
          </p:nvPr>
        </p:nvGraphicFramePr>
        <p:xfrm>
          <a:off x="3931920" y="3253743"/>
          <a:ext cx="4572000" cy="26193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4476899" y="2954030"/>
            <a:ext cx="348204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bmk="">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Figure </a:t>
            </a:r>
            <a:r>
              <a:rPr kumimoji="0" lang="fr-FR" sz="1100" b="1" i="0" u="none" strike="noStrike" cap="none" normalizeH="0" baseline="0" dirty="0" smtClean="0" bmk="_Toc15044424">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3</a:t>
            </a:r>
            <a:r>
              <a:rPr kumimoji="0" lang="fr-FR" sz="1100" b="1" i="0" u="none" strike="noStrike" cap="none" normalizeH="0" baseline="0" dirty="0" smtClean="0" bmk="_Toc15044424">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sz="1100" b="1" i="0" u="none" strike="noStrike" cap="none" normalizeH="0" baseline="0" dirty="0" smtClean="0" bmk="_Toc15044424">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kumimoji="0" lang="fr-FR" sz="1100" b="0" i="0" u="none" strike="noStrike" cap="none" normalizeH="0" baseline="0" dirty="0" smtClean="0" bmk="_Toc15044424">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R</a:t>
            </a:r>
            <a:r>
              <a:rPr kumimoji="0" lang="fr-FR" sz="1100" b="0" i="0" u="none" strike="noStrike" cap="none" normalizeH="0" baseline="0" dirty="0" smtClean="0" bmk="_Toc15044424">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sz="1100" b="0" i="0" u="none" strike="noStrike" cap="none" normalizeH="0" baseline="0" dirty="0" smtClean="0" bmk="_Toc15044424">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partition des enquêt</a:t>
            </a:r>
            <a:r>
              <a:rPr kumimoji="0" lang="fr-FR" sz="1100" b="0" i="0" u="none" strike="noStrike" cap="none" normalizeH="0" baseline="0" dirty="0" smtClean="0" bmk="_Toc15044424">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sz="1100" b="0" i="0" u="none" strike="noStrike" cap="none" normalizeH="0" baseline="0" dirty="0" smtClean="0" bmk="_Toc15044424">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s par tranche d</a:t>
            </a:r>
            <a:r>
              <a:rPr kumimoji="0" lang="fr-FR" sz="1100" b="0" i="0" u="none" strike="noStrike" cap="none" normalizeH="0" baseline="0" dirty="0" smtClean="0" bmk="_Toc15044424">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sz="1100" b="0" i="0" u="none" strike="noStrike" cap="none" normalizeH="0" baseline="0" dirty="0" smtClean="0" bmk="_Toc15044424">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âge</a:t>
            </a: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7123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ET DES CHIFFRES?</a:t>
            </a:r>
            <a:endParaRPr lang="fr-FR" b="1" dirty="0"/>
          </a:p>
        </p:txBody>
      </p:sp>
      <p:sp>
        <p:nvSpPr>
          <p:cNvPr id="3" name="Espace réservé du contenu 2"/>
          <p:cNvSpPr>
            <a:spLocks noGrp="1"/>
          </p:cNvSpPr>
          <p:nvPr>
            <p:ph idx="1"/>
          </p:nvPr>
        </p:nvSpPr>
        <p:spPr>
          <a:xfrm>
            <a:off x="1110343" y="1201783"/>
            <a:ext cx="11081657" cy="5016137"/>
          </a:xfrm>
        </p:spPr>
        <p:txBody>
          <a:bodyPr>
            <a:noAutofit/>
          </a:bodyPr>
          <a:lstStyle/>
          <a:p>
            <a:pPr marL="0" indent="0" algn="just">
              <a:buNone/>
            </a:pPr>
            <a:r>
              <a:rPr lang="fr-FR" sz="1000" dirty="0" smtClean="0"/>
              <a:t>Environ 6000 membres </a:t>
            </a:r>
            <a:r>
              <a:rPr lang="fr-FR" sz="1000" dirty="0"/>
              <a:t>des comités de vigilances parsemés entre les départements du Logone et Chari, du Mayo Sava et du Mayo Tsanaga en proie </a:t>
            </a:r>
            <a:r>
              <a:rPr lang="fr-FR" sz="1000" dirty="0" smtClean="0"/>
              <a:t>au terrorisme.</a:t>
            </a:r>
          </a:p>
          <a:p>
            <a:pPr marL="0" indent="0" algn="just">
              <a:buNone/>
            </a:pPr>
            <a:endParaRPr lang="fr-FR" sz="1000" dirty="0" smtClean="0"/>
          </a:p>
          <a:p>
            <a:pPr marL="0" indent="0" algn="just">
              <a:buNone/>
            </a:pPr>
            <a:r>
              <a:rPr lang="fr-FR" sz="1000" dirty="0"/>
              <a:t>	</a:t>
            </a:r>
            <a:r>
              <a:rPr lang="fr-FR" sz="1000" dirty="0" smtClean="0"/>
              <a:t>Fotokol </a:t>
            </a:r>
            <a:r>
              <a:rPr lang="fr-FR" sz="1000" dirty="0"/>
              <a:t>dénombre vingt-trois (23) comités de vigilances actifs constitués de 178 membres </a:t>
            </a:r>
            <a:endParaRPr lang="fr-FR" sz="1000" dirty="0" smtClean="0"/>
          </a:p>
          <a:p>
            <a:pPr marL="0" indent="0" algn="just">
              <a:buNone/>
            </a:pPr>
            <a:r>
              <a:rPr lang="fr-FR" sz="1000" dirty="0"/>
              <a:t>	</a:t>
            </a:r>
            <a:r>
              <a:rPr lang="fr-FR" sz="1000" dirty="0" smtClean="0"/>
              <a:t>L’arrondissement </a:t>
            </a:r>
            <a:r>
              <a:rPr lang="fr-FR" sz="1000" dirty="0"/>
              <a:t>de Blangoua dénombre quant à lui 478 membres de comité de vigilance. </a:t>
            </a:r>
            <a:endParaRPr lang="fr-FR" sz="1000" dirty="0" smtClean="0"/>
          </a:p>
          <a:p>
            <a:pPr marL="0" indent="0" algn="just">
              <a:buNone/>
            </a:pPr>
            <a:r>
              <a:rPr lang="fr-FR" sz="1000" dirty="0" smtClean="0"/>
              <a:t>l’arrondissement </a:t>
            </a:r>
            <a:r>
              <a:rPr lang="fr-FR" sz="1000" dirty="0"/>
              <a:t>de Mora qui cumule à lui seul plus de 3515 membres de comité de vigilance</a:t>
            </a:r>
            <a:r>
              <a:rPr lang="fr-FR" sz="1000" dirty="0" smtClean="0"/>
              <a:t>. </a:t>
            </a:r>
          </a:p>
          <a:p>
            <a:pPr marL="0" indent="0">
              <a:buNone/>
            </a:pPr>
            <a:endParaRPr lang="fr-FR" sz="1000" dirty="0"/>
          </a:p>
          <a:p>
            <a:pPr marL="0" indent="0">
              <a:buNone/>
            </a:pPr>
            <a:endParaRPr lang="fr-FR" sz="1000" dirty="0" smtClean="0"/>
          </a:p>
          <a:p>
            <a:pPr marL="0" indent="0">
              <a:buNone/>
            </a:pPr>
            <a:endParaRPr lang="fr-FR" sz="1000" dirty="0"/>
          </a:p>
          <a:p>
            <a:pPr marL="0" indent="0">
              <a:buNone/>
            </a:pPr>
            <a:endParaRPr lang="fr-FR" sz="1000" dirty="0" smtClean="0"/>
          </a:p>
          <a:p>
            <a:pPr marL="0" indent="0">
              <a:buNone/>
            </a:pPr>
            <a:endParaRPr lang="fr-FR" sz="1000" dirty="0" smtClean="0"/>
          </a:p>
          <a:p>
            <a:pPr marL="0" indent="0">
              <a:buNone/>
            </a:pPr>
            <a:endParaRPr lang="fr-FR" sz="1000" dirty="0"/>
          </a:p>
          <a:p>
            <a:pPr marL="0" indent="0">
              <a:buNone/>
            </a:pPr>
            <a:endParaRPr lang="fr-FR" sz="1000" dirty="0" smtClean="0"/>
          </a:p>
          <a:p>
            <a:pPr marL="0" indent="0">
              <a:buNone/>
            </a:pPr>
            <a:endParaRPr lang="fr-FR" sz="1000" dirty="0"/>
          </a:p>
          <a:p>
            <a:pPr marL="0" indent="0">
              <a:buNone/>
            </a:pPr>
            <a:endParaRPr lang="fr-FR" sz="1000" dirty="0" smtClean="0"/>
          </a:p>
          <a:p>
            <a:pPr marL="0" indent="0">
              <a:buNone/>
            </a:pPr>
            <a:endParaRPr lang="fr-FR" sz="1000" dirty="0"/>
          </a:p>
          <a:p>
            <a:pPr marL="0" indent="0">
              <a:buNone/>
            </a:pPr>
            <a:r>
              <a:rPr lang="fr-FR" sz="1000" dirty="0" smtClean="0"/>
              <a:t>- Avant 2010 Survivance des structures traditionnelles d défense.</a:t>
            </a:r>
          </a:p>
          <a:p>
            <a:pPr>
              <a:buFontTx/>
              <a:buChar char="-"/>
            </a:pPr>
            <a:r>
              <a:rPr lang="fr-FR" sz="1000" dirty="0" smtClean="0"/>
              <a:t>2010 – 2013 Prolifération des formes actuelles des COVI dues à BOKO HARAM</a:t>
            </a:r>
          </a:p>
          <a:p>
            <a:pPr>
              <a:buFontTx/>
              <a:buChar char="-"/>
            </a:pPr>
            <a:r>
              <a:rPr lang="fr-FR" sz="1000" dirty="0" smtClean="0"/>
              <a:t>Extension du Phénomène dans les centres urbains…</a:t>
            </a:r>
            <a:endParaRPr lang="fr-FR" sz="1000" dirty="0"/>
          </a:p>
        </p:txBody>
      </p:sp>
      <p:pic>
        <p:nvPicPr>
          <p:cNvPr id="1026" name="Graphiqu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192" y="2877312"/>
            <a:ext cx="4256338" cy="26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741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3873" y="624110"/>
            <a:ext cx="9480740" cy="1280890"/>
          </a:xfrm>
        </p:spPr>
        <p:txBody>
          <a:bodyPr>
            <a:normAutofit/>
          </a:bodyPr>
          <a:lstStyle/>
          <a:p>
            <a:pPr algn="just"/>
            <a:r>
              <a:rPr lang="fr-FR" b="1" dirty="0" smtClean="0"/>
              <a:t>QUELS PROFILS POUR QUELS COMITES DE VIGILANCES DANS L’EXTREME NORD?</a:t>
            </a:r>
            <a:endParaRPr lang="fr-FR" b="1" dirty="0"/>
          </a:p>
        </p:txBody>
      </p:sp>
      <p:sp>
        <p:nvSpPr>
          <p:cNvPr id="3" name="Espace réservé du contenu 2"/>
          <p:cNvSpPr>
            <a:spLocks noGrp="1"/>
          </p:cNvSpPr>
          <p:nvPr>
            <p:ph idx="1"/>
          </p:nvPr>
        </p:nvSpPr>
        <p:spPr>
          <a:xfrm>
            <a:off x="2589212" y="2133600"/>
            <a:ext cx="8915400" cy="4486656"/>
          </a:xfrm>
        </p:spPr>
        <p:txBody>
          <a:bodyPr/>
          <a:lstStyle/>
          <a:p>
            <a:r>
              <a:rPr lang="fr-FR" dirty="0" smtClean="0"/>
              <a:t>L’accès à un groupe d’auto-défense est soumise à condition.</a:t>
            </a:r>
            <a:endParaRPr lang="fr-FR" dirty="0"/>
          </a:p>
          <a:p>
            <a:pPr lvl="1"/>
            <a:r>
              <a:rPr lang="fr-FR" dirty="0" smtClean="0"/>
              <a:t>1- </a:t>
            </a:r>
            <a:r>
              <a:rPr lang="fr-FR" b="1" i="1" dirty="0" smtClean="0"/>
              <a:t>LES ENQUE¨TES DE MORALITE</a:t>
            </a:r>
          </a:p>
          <a:p>
            <a:pPr marL="457200" lvl="1" indent="0">
              <a:buNone/>
            </a:pPr>
            <a:endParaRPr lang="fr-FR" dirty="0"/>
          </a:p>
        </p:txBody>
      </p:sp>
      <p:pic>
        <p:nvPicPr>
          <p:cNvPr id="2050" name="Graphiqu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707" y="3082297"/>
            <a:ext cx="49053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547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575</TotalTime>
  <Words>1112</Words>
  <Application>Microsoft Office PowerPoint</Application>
  <PresentationFormat>Grand écran</PresentationFormat>
  <Paragraphs>300</Paragraphs>
  <Slides>26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Book Antiqua</vt:lpstr>
      <vt:lpstr>Calibri</vt:lpstr>
      <vt:lpstr>Century Gothic</vt:lpstr>
      <vt:lpstr>Comic Sans MS</vt:lpstr>
      <vt:lpstr>Times New Roman</vt:lpstr>
      <vt:lpstr>Wingdings 3</vt:lpstr>
      <vt:lpstr>Brin</vt:lpstr>
      <vt:lpstr>LES COMITES DE VIGILANCE DANS LA LUTTE CONTRE BOKO HARAM AU CAMEROUN : FONCTIONNEMENT, CONTRIBUTION, ENJEUX ET DEFIS DANS LE PROCESSUS DE STABILISATION</vt:lpstr>
      <vt:lpstr> </vt:lpstr>
      <vt:lpstr> </vt:lpstr>
      <vt:lpstr> </vt:lpstr>
      <vt:lpstr>TECHNIQUE DE COLLECTE DES DONNÉES</vt:lpstr>
      <vt:lpstr>  ÉCHANTILLONNAGE ET POPULATION CIBLE </vt:lpstr>
      <vt:lpstr>LES MEMBRES DES COVI: QUI SONT-ILS?</vt:lpstr>
      <vt:lpstr>ET DES CHIFFRES?</vt:lpstr>
      <vt:lpstr>QUELS PROFILS POUR QUELS COMITES DE VIGILANCES DANS L’EXTREME NORD?</vt:lpstr>
      <vt:lpstr>QUELS PROFILS POUR QUELS COMITES DE VIGILANCES DANS L’EXTREME NORD?</vt:lpstr>
      <vt:lpstr>QUELS PROFILS POUR QUELS COMITES DE VIGILANCES DANS L’EXTREME NORD?</vt:lpstr>
      <vt:lpstr>LES COVIS: QUELLE PLACE DANS LE DISPOSITIF SÉCURITAIRE DE L’EXTRÊME-NORD?</vt:lpstr>
      <vt:lpstr>LES COVIS: QUELLE PLACE DANS LE DISPOSITIF SÉCURITAIRE DE L’EXTRÊME-NORD?</vt:lpstr>
      <vt:lpstr>Présentation PowerPoint</vt:lpstr>
      <vt:lpstr>LES COVIS: QUELLE PLACE DANS LE DISPOSITIF SÉCURITAIRE DE L’EXTRÊME-NORD?</vt:lpstr>
      <vt:lpstr>LES COVIS: QUELLES ARMES ET POUR QUELLES OPERATIONS?</vt:lpstr>
      <vt:lpstr>Présentation PowerPoint</vt:lpstr>
      <vt:lpstr>LES COVIS : QUELS ABUS/DÉRIVES ?</vt:lpstr>
      <vt:lpstr>ET LES MÉCANISMES DE RÉPRESSION ?</vt:lpstr>
      <vt:lpstr>LES COVIS: QUELLES PERCEPTIONS?</vt:lpstr>
      <vt:lpstr>LES COVIS: QUELLES PERCEPTIONS?</vt:lpstr>
      <vt:lpstr>LES COVI, QUEL ENGAGEMENT POUR QUEL PRIX ?</vt:lpstr>
      <vt:lpstr>Présentation PowerPoint</vt:lpstr>
      <vt:lpstr>LES COVI ET DEFIS DANS LE PROCESSUS DE STABILISATION</vt:lpstr>
      <vt:lpstr>LES COVI ET DEFIS DANS LE PROCESSUS DE STABILISATION</vt:lpstr>
      <vt:lpstr>MERCI A TOUS POUR VOTRE AIMABLE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COVI</dc:title>
  <dc:creator>BAIZOUMI WAMBAE SYLVAIN</dc:creator>
  <cp:lastModifiedBy>GEFORCE</cp:lastModifiedBy>
  <cp:revision>179</cp:revision>
  <dcterms:created xsi:type="dcterms:W3CDTF">2019-07-29T08:19:21Z</dcterms:created>
  <dcterms:modified xsi:type="dcterms:W3CDTF">2022-06-01T20:15:42Z</dcterms:modified>
</cp:coreProperties>
</file>