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1" r:id="rId3"/>
    <p:sldId id="266" r:id="rId4"/>
    <p:sldId id="279" r:id="rId5"/>
    <p:sldId id="280" r:id="rId6"/>
    <p:sldId id="267" r:id="rId7"/>
    <p:sldId id="268" r:id="rId8"/>
    <p:sldId id="270" r:id="rId9"/>
    <p:sldId id="282" r:id="rId10"/>
    <p:sldId id="272" r:id="rId11"/>
    <p:sldId id="284" r:id="rId12"/>
    <p:sldId id="285" r:id="rId13"/>
    <p:sldId id="283" r:id="rId14"/>
    <p:sldId id="275" r:id="rId15"/>
    <p:sldId id="277" r:id="rId16"/>
    <p:sldId id="278" r:id="rId17"/>
    <p:sldId id="276" r:id="rId18"/>
    <p:sldId id="26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660CE-55C1-4B83-86AA-019049453A2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666C649-B5F5-413B-B9C3-2191A06F5F54}">
      <dgm:prSet phldrT="[Texte]"/>
      <dgm:spPr/>
      <dgm:t>
        <a:bodyPr/>
        <a:lstStyle/>
        <a:p>
          <a:r>
            <a:rPr lang="fr-CI" dirty="0"/>
            <a:t>Leadership islamique </a:t>
          </a:r>
          <a:endParaRPr lang="fr-FR" dirty="0"/>
        </a:p>
      </dgm:t>
    </dgm:pt>
    <dgm:pt modelId="{A052D585-70DF-4F18-972E-B39926BDC415}" type="parTrans" cxnId="{353536A0-1D38-454F-94F0-8CD89F20AE01}">
      <dgm:prSet/>
      <dgm:spPr/>
      <dgm:t>
        <a:bodyPr/>
        <a:lstStyle/>
        <a:p>
          <a:endParaRPr lang="fr-FR"/>
        </a:p>
      </dgm:t>
    </dgm:pt>
    <dgm:pt modelId="{4211D56B-4F54-4294-B2CB-2D1A7DCC91D4}" type="sibTrans" cxnId="{353536A0-1D38-454F-94F0-8CD89F20AE01}">
      <dgm:prSet/>
      <dgm:spPr/>
      <dgm:t>
        <a:bodyPr/>
        <a:lstStyle/>
        <a:p>
          <a:endParaRPr lang="fr-FR"/>
        </a:p>
      </dgm:t>
    </dgm:pt>
    <dgm:pt modelId="{A5B6F49D-9369-4CF3-ADC9-46026412A7A6}">
      <dgm:prSet phldrT="[Texte]"/>
      <dgm:spPr/>
      <dgm:t>
        <a:bodyPr/>
        <a:lstStyle/>
        <a:p>
          <a:r>
            <a:rPr lang="fr-CI" dirty="0"/>
            <a:t>OEECI/COSIM</a:t>
          </a:r>
          <a:endParaRPr lang="fr-FR" dirty="0"/>
        </a:p>
      </dgm:t>
    </dgm:pt>
    <dgm:pt modelId="{5E0661BB-0E91-43F3-9475-323AC14ADF77}" type="parTrans" cxnId="{9B2F60DD-35FF-4121-B646-B89891DA6E56}">
      <dgm:prSet/>
      <dgm:spPr/>
      <dgm:t>
        <a:bodyPr/>
        <a:lstStyle/>
        <a:p>
          <a:endParaRPr lang="fr-FR"/>
        </a:p>
      </dgm:t>
    </dgm:pt>
    <dgm:pt modelId="{D9E17FC6-0BA3-47D3-ACFE-A296DFC9837E}" type="sibTrans" cxnId="{9B2F60DD-35FF-4121-B646-B89891DA6E56}">
      <dgm:prSet/>
      <dgm:spPr/>
      <dgm:t>
        <a:bodyPr/>
        <a:lstStyle/>
        <a:p>
          <a:endParaRPr lang="fr-FR"/>
        </a:p>
      </dgm:t>
    </dgm:pt>
    <dgm:pt modelId="{15BA68BF-0D4D-4F67-A8BA-7651251E73AF}">
      <dgm:prSet phldrT="[Texte]"/>
      <dgm:spPr/>
      <dgm:t>
        <a:bodyPr/>
        <a:lstStyle/>
        <a:p>
          <a:r>
            <a:rPr lang="fr-CI" dirty="0"/>
            <a:t>LECIM/AMSCI</a:t>
          </a:r>
          <a:endParaRPr lang="fr-FR" dirty="0"/>
        </a:p>
      </dgm:t>
    </dgm:pt>
    <dgm:pt modelId="{82699DC0-2520-4F1E-A16F-496C219B6A90}" type="parTrans" cxnId="{3A5A268A-9934-4B05-B3DE-498781ED442F}">
      <dgm:prSet/>
      <dgm:spPr/>
      <dgm:t>
        <a:bodyPr/>
        <a:lstStyle/>
        <a:p>
          <a:endParaRPr lang="fr-FR"/>
        </a:p>
      </dgm:t>
    </dgm:pt>
    <dgm:pt modelId="{47A67CC5-A43E-43AD-89E6-3D2231823D21}" type="sibTrans" cxnId="{3A5A268A-9934-4B05-B3DE-498781ED442F}">
      <dgm:prSet/>
      <dgm:spPr/>
      <dgm:t>
        <a:bodyPr/>
        <a:lstStyle/>
        <a:p>
          <a:endParaRPr lang="fr-FR"/>
        </a:p>
      </dgm:t>
    </dgm:pt>
    <dgm:pt modelId="{21E90AB3-E2E3-4A3B-86A1-28C08C1B73E5}">
      <dgm:prSet phldrT="[Texte]"/>
      <dgm:spPr/>
      <dgm:t>
        <a:bodyPr/>
        <a:lstStyle/>
        <a:p>
          <a:r>
            <a:rPr lang="fr-CI" dirty="0"/>
            <a:t>DNECI </a:t>
          </a:r>
          <a:r>
            <a:rPr lang="fr-CI" dirty="0" err="1"/>
            <a:t>Iqra</a:t>
          </a:r>
          <a:r>
            <a:rPr lang="fr-CI" dirty="0"/>
            <a:t>/CNI</a:t>
          </a:r>
          <a:endParaRPr lang="fr-FR" dirty="0"/>
        </a:p>
      </dgm:t>
    </dgm:pt>
    <dgm:pt modelId="{EFA8CCE0-0999-4B38-939B-F4E677D16874}" type="parTrans" cxnId="{7D6821C4-F653-4839-B7A5-390E4E93060F}">
      <dgm:prSet/>
      <dgm:spPr/>
      <dgm:t>
        <a:bodyPr/>
        <a:lstStyle/>
        <a:p>
          <a:endParaRPr lang="fr-FR"/>
        </a:p>
      </dgm:t>
    </dgm:pt>
    <dgm:pt modelId="{CF66D954-56B3-45C1-AF3F-37DE222322E6}" type="sibTrans" cxnId="{7D6821C4-F653-4839-B7A5-390E4E93060F}">
      <dgm:prSet/>
      <dgm:spPr/>
      <dgm:t>
        <a:bodyPr/>
        <a:lstStyle/>
        <a:p>
          <a:endParaRPr lang="fr-FR"/>
        </a:p>
      </dgm:t>
    </dgm:pt>
    <dgm:pt modelId="{8C9A3AFB-80CD-414E-9478-8C8539335B64}">
      <dgm:prSet phldrT="[Texte]"/>
      <dgm:spPr/>
      <dgm:t>
        <a:bodyPr/>
        <a:lstStyle/>
        <a:p>
          <a:r>
            <a:rPr lang="fr-CI" dirty="0" err="1"/>
            <a:t>Chérifla</a:t>
          </a:r>
          <a:r>
            <a:rPr lang="fr-CI" dirty="0"/>
            <a:t>/</a:t>
          </a:r>
          <a:r>
            <a:rPr lang="fr-CI" dirty="0" err="1"/>
            <a:t>Ançar</a:t>
          </a:r>
          <a:r>
            <a:rPr lang="fr-CI" dirty="0"/>
            <a:t> Dine</a:t>
          </a:r>
          <a:endParaRPr lang="fr-FR" dirty="0"/>
        </a:p>
      </dgm:t>
    </dgm:pt>
    <dgm:pt modelId="{B9E0A3FB-E6DD-43AE-AECC-0E64C143A953}" type="parTrans" cxnId="{24691720-F133-4243-9090-4E431DFDA18C}">
      <dgm:prSet/>
      <dgm:spPr/>
      <dgm:t>
        <a:bodyPr/>
        <a:lstStyle/>
        <a:p>
          <a:endParaRPr lang="fr-FR"/>
        </a:p>
      </dgm:t>
    </dgm:pt>
    <dgm:pt modelId="{79B518CC-D65A-4F40-B42E-1FCA4E180C75}" type="sibTrans" cxnId="{24691720-F133-4243-9090-4E431DFDA18C}">
      <dgm:prSet/>
      <dgm:spPr/>
      <dgm:t>
        <a:bodyPr/>
        <a:lstStyle/>
        <a:p>
          <a:endParaRPr lang="fr-FR"/>
        </a:p>
      </dgm:t>
    </dgm:pt>
    <dgm:pt modelId="{F9A1D541-0690-4B15-B005-961D2EA62531}" type="pres">
      <dgm:prSet presAssocID="{56F660CE-55C1-4B83-86AA-019049453A21}" presName="composite" presStyleCnt="0">
        <dgm:presLayoutVars>
          <dgm:chMax val="1"/>
          <dgm:dir/>
          <dgm:resizeHandles val="exact"/>
        </dgm:presLayoutVars>
      </dgm:prSet>
      <dgm:spPr/>
    </dgm:pt>
    <dgm:pt modelId="{28B62CEA-63E2-4BC1-B010-5BBF2050CF37}" type="pres">
      <dgm:prSet presAssocID="{56F660CE-55C1-4B83-86AA-019049453A21}" presName="radial" presStyleCnt="0">
        <dgm:presLayoutVars>
          <dgm:animLvl val="ctr"/>
        </dgm:presLayoutVars>
      </dgm:prSet>
      <dgm:spPr/>
    </dgm:pt>
    <dgm:pt modelId="{8C3BD510-F0BF-4A97-B4C7-7F4C901C5B32}" type="pres">
      <dgm:prSet presAssocID="{C666C649-B5F5-413B-B9C3-2191A06F5F54}" presName="centerShape" presStyleLbl="vennNode1" presStyleIdx="0" presStyleCnt="5"/>
      <dgm:spPr/>
    </dgm:pt>
    <dgm:pt modelId="{7CF6567E-ED49-4C96-B028-19C5E452DB17}" type="pres">
      <dgm:prSet presAssocID="{A5B6F49D-9369-4CF3-ADC9-46026412A7A6}" presName="node" presStyleLbl="vennNode1" presStyleIdx="1" presStyleCnt="5">
        <dgm:presLayoutVars>
          <dgm:bulletEnabled val="1"/>
        </dgm:presLayoutVars>
      </dgm:prSet>
      <dgm:spPr/>
    </dgm:pt>
    <dgm:pt modelId="{00DF21B3-02B1-4533-B81B-AA95E6991A57}" type="pres">
      <dgm:prSet presAssocID="{15BA68BF-0D4D-4F67-A8BA-7651251E73AF}" presName="node" presStyleLbl="vennNode1" presStyleIdx="2" presStyleCnt="5">
        <dgm:presLayoutVars>
          <dgm:bulletEnabled val="1"/>
        </dgm:presLayoutVars>
      </dgm:prSet>
      <dgm:spPr/>
    </dgm:pt>
    <dgm:pt modelId="{D1B7D72C-FBDE-4839-B133-C2DE65E0334D}" type="pres">
      <dgm:prSet presAssocID="{21E90AB3-E2E3-4A3B-86A1-28C08C1B73E5}" presName="node" presStyleLbl="vennNode1" presStyleIdx="3" presStyleCnt="5">
        <dgm:presLayoutVars>
          <dgm:bulletEnabled val="1"/>
        </dgm:presLayoutVars>
      </dgm:prSet>
      <dgm:spPr/>
    </dgm:pt>
    <dgm:pt modelId="{069CE794-F248-4D99-9CAA-FF4B5AF7B234}" type="pres">
      <dgm:prSet presAssocID="{8C9A3AFB-80CD-414E-9478-8C8539335B6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637BE207-2676-45E5-B4FF-D04BB60D2596}" type="presOf" srcId="{15BA68BF-0D4D-4F67-A8BA-7651251E73AF}" destId="{00DF21B3-02B1-4533-B81B-AA95E6991A57}" srcOrd="0" destOrd="0" presId="urn:microsoft.com/office/officeart/2005/8/layout/radial3"/>
    <dgm:cxn modelId="{3D29B211-CB6E-4B1A-B464-9DACCB4F95C5}" type="presOf" srcId="{A5B6F49D-9369-4CF3-ADC9-46026412A7A6}" destId="{7CF6567E-ED49-4C96-B028-19C5E452DB17}" srcOrd="0" destOrd="0" presId="urn:microsoft.com/office/officeart/2005/8/layout/radial3"/>
    <dgm:cxn modelId="{24691720-F133-4243-9090-4E431DFDA18C}" srcId="{C666C649-B5F5-413B-B9C3-2191A06F5F54}" destId="{8C9A3AFB-80CD-414E-9478-8C8539335B64}" srcOrd="3" destOrd="0" parTransId="{B9E0A3FB-E6DD-43AE-AECC-0E64C143A953}" sibTransId="{79B518CC-D65A-4F40-B42E-1FCA4E180C75}"/>
    <dgm:cxn modelId="{3A5A268A-9934-4B05-B3DE-498781ED442F}" srcId="{C666C649-B5F5-413B-B9C3-2191A06F5F54}" destId="{15BA68BF-0D4D-4F67-A8BA-7651251E73AF}" srcOrd="1" destOrd="0" parTransId="{82699DC0-2520-4F1E-A16F-496C219B6A90}" sibTransId="{47A67CC5-A43E-43AD-89E6-3D2231823D21}"/>
    <dgm:cxn modelId="{EF3B689A-2500-4225-B4EB-3BAE0AC5E383}" type="presOf" srcId="{8C9A3AFB-80CD-414E-9478-8C8539335B64}" destId="{069CE794-F248-4D99-9CAA-FF4B5AF7B234}" srcOrd="0" destOrd="0" presId="urn:microsoft.com/office/officeart/2005/8/layout/radial3"/>
    <dgm:cxn modelId="{353536A0-1D38-454F-94F0-8CD89F20AE01}" srcId="{56F660CE-55C1-4B83-86AA-019049453A21}" destId="{C666C649-B5F5-413B-B9C3-2191A06F5F54}" srcOrd="0" destOrd="0" parTransId="{A052D585-70DF-4F18-972E-B39926BDC415}" sibTransId="{4211D56B-4F54-4294-B2CB-2D1A7DCC91D4}"/>
    <dgm:cxn modelId="{A372FBA8-951B-4F62-B6B6-8C84CA17982A}" type="presOf" srcId="{C666C649-B5F5-413B-B9C3-2191A06F5F54}" destId="{8C3BD510-F0BF-4A97-B4C7-7F4C901C5B32}" srcOrd="0" destOrd="0" presId="urn:microsoft.com/office/officeart/2005/8/layout/radial3"/>
    <dgm:cxn modelId="{7D6821C4-F653-4839-B7A5-390E4E93060F}" srcId="{C666C649-B5F5-413B-B9C3-2191A06F5F54}" destId="{21E90AB3-E2E3-4A3B-86A1-28C08C1B73E5}" srcOrd="2" destOrd="0" parTransId="{EFA8CCE0-0999-4B38-939B-F4E677D16874}" sibTransId="{CF66D954-56B3-45C1-AF3F-37DE222322E6}"/>
    <dgm:cxn modelId="{9B2F60DD-35FF-4121-B646-B89891DA6E56}" srcId="{C666C649-B5F5-413B-B9C3-2191A06F5F54}" destId="{A5B6F49D-9369-4CF3-ADC9-46026412A7A6}" srcOrd="0" destOrd="0" parTransId="{5E0661BB-0E91-43F3-9475-323AC14ADF77}" sibTransId="{D9E17FC6-0BA3-47D3-ACFE-A296DFC9837E}"/>
    <dgm:cxn modelId="{A102B6E6-FBD3-48A1-B2C4-6434F07D114F}" type="presOf" srcId="{21E90AB3-E2E3-4A3B-86A1-28C08C1B73E5}" destId="{D1B7D72C-FBDE-4839-B133-C2DE65E0334D}" srcOrd="0" destOrd="0" presId="urn:microsoft.com/office/officeart/2005/8/layout/radial3"/>
    <dgm:cxn modelId="{2C9F1DF0-6E54-45F1-A07A-7CE891B53CB2}" type="presOf" srcId="{56F660CE-55C1-4B83-86AA-019049453A21}" destId="{F9A1D541-0690-4B15-B005-961D2EA62531}" srcOrd="0" destOrd="0" presId="urn:microsoft.com/office/officeart/2005/8/layout/radial3"/>
    <dgm:cxn modelId="{D21ECA7D-664E-4914-8057-CB2763F9143E}" type="presParOf" srcId="{F9A1D541-0690-4B15-B005-961D2EA62531}" destId="{28B62CEA-63E2-4BC1-B010-5BBF2050CF37}" srcOrd="0" destOrd="0" presId="urn:microsoft.com/office/officeart/2005/8/layout/radial3"/>
    <dgm:cxn modelId="{1D69D8ED-1038-47A8-8E21-C3F0977BB9A1}" type="presParOf" srcId="{28B62CEA-63E2-4BC1-B010-5BBF2050CF37}" destId="{8C3BD510-F0BF-4A97-B4C7-7F4C901C5B32}" srcOrd="0" destOrd="0" presId="urn:microsoft.com/office/officeart/2005/8/layout/radial3"/>
    <dgm:cxn modelId="{051FFD2A-3B42-4B22-8A1D-D986250CD562}" type="presParOf" srcId="{28B62CEA-63E2-4BC1-B010-5BBF2050CF37}" destId="{7CF6567E-ED49-4C96-B028-19C5E452DB17}" srcOrd="1" destOrd="0" presId="urn:microsoft.com/office/officeart/2005/8/layout/radial3"/>
    <dgm:cxn modelId="{9EEB071A-7E53-4481-AF88-0A84DA7AE16B}" type="presParOf" srcId="{28B62CEA-63E2-4BC1-B010-5BBF2050CF37}" destId="{00DF21B3-02B1-4533-B81B-AA95E6991A57}" srcOrd="2" destOrd="0" presId="urn:microsoft.com/office/officeart/2005/8/layout/radial3"/>
    <dgm:cxn modelId="{6DF4EF02-2239-4559-8726-C680B6B9E063}" type="presParOf" srcId="{28B62CEA-63E2-4BC1-B010-5BBF2050CF37}" destId="{D1B7D72C-FBDE-4839-B133-C2DE65E0334D}" srcOrd="3" destOrd="0" presId="urn:microsoft.com/office/officeart/2005/8/layout/radial3"/>
    <dgm:cxn modelId="{46C9ACE1-945C-458C-931A-14C89F0F50AB}" type="presParOf" srcId="{28B62CEA-63E2-4BC1-B010-5BBF2050CF37}" destId="{069CE794-F248-4D99-9CAA-FF4B5AF7B23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BD510-F0BF-4A97-B4C7-7F4C901C5B32}">
      <dsp:nvSpPr>
        <dsp:cNvPr id="0" name=""/>
        <dsp:cNvSpPr/>
      </dsp:nvSpPr>
      <dsp:spPr>
        <a:xfrm>
          <a:off x="1383983" y="968852"/>
          <a:ext cx="2413632" cy="2413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2900" kern="1200" dirty="0"/>
            <a:t>Leadership islamique </a:t>
          </a:r>
          <a:endParaRPr lang="fr-FR" sz="2900" kern="1200" dirty="0"/>
        </a:p>
      </dsp:txBody>
      <dsp:txXfrm>
        <a:off x="1737451" y="1322320"/>
        <a:ext cx="1706696" cy="1706696"/>
      </dsp:txXfrm>
    </dsp:sp>
    <dsp:sp modelId="{7CF6567E-ED49-4C96-B028-19C5E452DB17}">
      <dsp:nvSpPr>
        <dsp:cNvPr id="0" name=""/>
        <dsp:cNvSpPr/>
      </dsp:nvSpPr>
      <dsp:spPr>
        <a:xfrm>
          <a:off x="1987391" y="43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1100" kern="1200" dirty="0"/>
            <a:t>OEECI/COSIM</a:t>
          </a:r>
          <a:endParaRPr lang="fr-FR" sz="1100" kern="1200" dirty="0"/>
        </a:p>
      </dsp:txBody>
      <dsp:txXfrm>
        <a:off x="2164125" y="177164"/>
        <a:ext cx="853348" cy="853348"/>
      </dsp:txXfrm>
    </dsp:sp>
    <dsp:sp modelId="{00DF21B3-02B1-4533-B81B-AA95E6991A57}">
      <dsp:nvSpPr>
        <dsp:cNvPr id="0" name=""/>
        <dsp:cNvSpPr/>
      </dsp:nvSpPr>
      <dsp:spPr>
        <a:xfrm>
          <a:off x="3559221" y="157226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1100" kern="1200" dirty="0"/>
            <a:t>LECIM/AMSCI</a:t>
          </a:r>
          <a:endParaRPr lang="fr-FR" sz="1100" kern="1200" dirty="0"/>
        </a:p>
      </dsp:txBody>
      <dsp:txXfrm>
        <a:off x="3735955" y="1748994"/>
        <a:ext cx="853348" cy="853348"/>
      </dsp:txXfrm>
    </dsp:sp>
    <dsp:sp modelId="{D1B7D72C-FBDE-4839-B133-C2DE65E0334D}">
      <dsp:nvSpPr>
        <dsp:cNvPr id="0" name=""/>
        <dsp:cNvSpPr/>
      </dsp:nvSpPr>
      <dsp:spPr>
        <a:xfrm>
          <a:off x="1987391" y="314409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1100" kern="1200" dirty="0"/>
            <a:t>DNECI </a:t>
          </a:r>
          <a:r>
            <a:rPr lang="fr-CI" sz="1100" kern="1200" dirty="0" err="1"/>
            <a:t>Iqra</a:t>
          </a:r>
          <a:r>
            <a:rPr lang="fr-CI" sz="1100" kern="1200" dirty="0"/>
            <a:t>/CNI</a:t>
          </a:r>
          <a:endParaRPr lang="fr-FR" sz="1100" kern="1200" dirty="0"/>
        </a:p>
      </dsp:txBody>
      <dsp:txXfrm>
        <a:off x="2164125" y="3320824"/>
        <a:ext cx="853348" cy="853348"/>
      </dsp:txXfrm>
    </dsp:sp>
    <dsp:sp modelId="{069CE794-F248-4D99-9CAA-FF4B5AF7B234}">
      <dsp:nvSpPr>
        <dsp:cNvPr id="0" name=""/>
        <dsp:cNvSpPr/>
      </dsp:nvSpPr>
      <dsp:spPr>
        <a:xfrm>
          <a:off x="415561" y="157226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1100" kern="1200" dirty="0" err="1"/>
            <a:t>Chérifla</a:t>
          </a:r>
          <a:r>
            <a:rPr lang="fr-CI" sz="1100" kern="1200" dirty="0"/>
            <a:t>/</a:t>
          </a:r>
          <a:r>
            <a:rPr lang="fr-CI" sz="1100" kern="1200" dirty="0" err="1"/>
            <a:t>Ançar</a:t>
          </a:r>
          <a:r>
            <a:rPr lang="fr-CI" sz="1100" kern="1200" dirty="0"/>
            <a:t> Dine</a:t>
          </a:r>
          <a:endParaRPr lang="fr-FR" sz="1100" kern="1200" dirty="0"/>
        </a:p>
      </dsp:txBody>
      <dsp:txXfrm>
        <a:off x="592295" y="1748994"/>
        <a:ext cx="853348" cy="85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1198-B75E-4680-97D2-658A641D7B8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FB00-EF6F-4C39-9432-B119DC0FC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40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D540D-E153-4B17-85DF-CAEAF12B8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9204EC-A26A-4EB5-92BD-116B395E9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00050-4211-4810-B140-CE116876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096B7-3991-4143-8088-1996B620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3263B-9832-4587-B435-8E2013F6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2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0E09C-705F-497D-8934-7612AB5B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8A2E61-32B5-422E-ABBC-15611F9B1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4B205-C475-49BC-85F9-7B16337D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33F26F-823D-47C7-BBEB-9E4FB79D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E89CDA-3DF6-4297-AE9A-7AC37355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0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26FFDA-ACFE-4801-AF2A-3503D6797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2320A2-802D-400D-BA6F-80FE2328E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AEEDC-9903-4AC1-B5D7-6A4A3150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3B130D-6B22-4673-AC7D-927EC652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7B749-0F53-4DA3-BB66-1D7CDB66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2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C58C0-47F9-43DA-9D4D-B5431499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EE20C6-017E-4F52-8D62-2E386953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6ACF26-748B-4A66-BEAE-8D6FD9D5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312060-23E3-4E50-8804-BDFB05A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5AD3A-1A58-4E14-8FD9-D90F340E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58AD6-E1D3-4343-BA54-C112A0D5BDA1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28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19E85-EEFB-4FF0-878A-51B07653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1D69B3-13E2-4EF6-B3A5-80A69A01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7E236-B400-443C-9702-A4CD3582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3474C-92C3-48B8-8F48-D3B6B784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207DB-30AD-4348-ADEE-F0ADC82E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49AE3-71D4-4B72-AC18-6F8F12A895E0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82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E278C-A597-48DE-8F3A-4A1E77B1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3D792-2BDD-4A65-878E-8FCBF7489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709EB2-34A6-4A16-BDC0-82EA971AD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FE4FAE-4776-4A9A-81E4-45075FC7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F7CEA-1594-4AC3-893F-AEF517F3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F2F084-CC2D-4DFE-891F-9ADD473F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505F6-4A1B-4266-AC0E-017F80B75C64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4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32FE8-C68F-4FD0-80F8-63B86221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B6478B-65BF-448C-95BF-CF4281B16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86ADB9-64A3-4807-AB68-F0B44A67F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09989A-F8DB-4253-B2C9-AD7FC44C9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B55E4C-717F-42A5-ADEC-33051428D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E0C01D-DF7C-4E39-B482-CD47DD2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72BA5A-8649-41AF-9955-288BA5B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BD6C2-9886-4489-8082-3E084157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8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613A3-C871-4115-968D-1DD658C0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3C6D0-D092-4910-8168-3261736B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6F30A2-F4AC-43A4-ABD6-BAB38852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5B5334-73F5-4D21-8860-E2703990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659EF9-B88E-47AA-AE2A-75485FD2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417C25-5AD0-4BD8-9735-719946A8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E4E7F2-3274-49AD-9888-B03A5345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BCF35-5522-4644-99BE-D9099B5C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C2A2E-A1E7-42F0-9469-987DD0E0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60AA3C-D11E-4EEC-934C-7B1E5CE46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44288C-2729-47F4-9287-5260A875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FE0349-CB0E-43CE-A1F9-9CB9A0B8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AF21CD-8E8A-474D-93CE-31FD075D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9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FD336-04E3-4AA9-BE92-FACAFE14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0103D5-D056-4179-BE2B-A337E9914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073362-389D-4215-9D91-ED246096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0B7659-4226-432C-A2F7-4659828C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3688BC-A61F-44DA-816C-5B62A48F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904DF-577D-4B57-9C35-8E2536BB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8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F6F934-8644-414B-80D8-7B5B72F8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99D272-EB68-476C-95FA-2809E3756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86D03-B17E-423B-8FB2-0FF9BED9E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1E0C-07EF-4518-B24C-19818E3A8B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055110-685D-4D73-A34E-020B43FA8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05431-EC28-4D5C-AA69-C56D9553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B46F-0176-4C04-A90D-7CAA3DB19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35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9F6D5-7E1E-4E9D-A13A-68224EBD8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3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L’INTEGRATION DES STRUCTURES ISLAMIQUES D’EDUCATION EN COTE  </a:t>
            </a:r>
            <a:r>
              <a:rPr lang="fr-FR" sz="36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3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’IVOIRE</a:t>
            </a:r>
            <a:br>
              <a:rPr lang="fr-FR" sz="3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enjeux sécuritaires d’un projet de réforme éducatif</a:t>
            </a:r>
            <a:endParaRPr lang="fr-FR" sz="3600" dirty="0">
              <a:latin typeface="Garamond" panose="02020404030301010803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F90691-A7F0-4F97-8BA7-1D77AB692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  <a:p>
            <a:endParaRPr lang="fr-FR" dirty="0">
              <a:latin typeface="Garamond" panose="02020404030301010803" pitchFamily="18" charset="0"/>
            </a:endParaRPr>
          </a:p>
          <a:p>
            <a:pPr algn="r"/>
            <a:r>
              <a:rPr lang="fr-FR" b="1" dirty="0">
                <a:latin typeface="Garamond" panose="02020404030301010803" pitchFamily="18" charset="0"/>
              </a:rPr>
              <a:t>Issouf Binaté</a:t>
            </a:r>
          </a:p>
          <a:p>
            <a:pPr algn="r"/>
            <a:r>
              <a:rPr lang="fr-FR" dirty="0">
                <a:latin typeface="Garamond" panose="02020404030301010803" pitchFamily="18" charset="0"/>
              </a:rPr>
              <a:t>Université Alassane Ouattara (Côte d’Ivoire)</a:t>
            </a:r>
          </a:p>
          <a:p>
            <a:pPr algn="r"/>
            <a:r>
              <a:rPr lang="fr-CI" sz="1600" dirty="0">
                <a:latin typeface="Garamond" panose="02020404030301010803" pitchFamily="18" charset="0"/>
              </a:rPr>
              <a:t>Yaoundé, 2 juin 2022</a:t>
            </a:r>
            <a:endParaRPr lang="fr-FR" sz="1600" dirty="0">
              <a:latin typeface="Garamond" panose="02020404030301010803" pitchFamily="18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1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sz="4000" b="1" dirty="0">
                <a:latin typeface="Garamond" panose="02020404030301010803" pitchFamily="18" charset="0"/>
              </a:rPr>
              <a:t>Processus de l’intégration des SIE au programme éducatif national</a:t>
            </a:r>
            <a:endParaRPr lang="fr-FR" sz="4000" b="1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I" sz="2400" dirty="0">
                <a:latin typeface="Garamond" panose="02020404030301010803" pitchFamily="18" charset="0"/>
              </a:rPr>
              <a:t>La signature de la Convention sur l’enseignement islamique (1993)</a:t>
            </a:r>
          </a:p>
          <a:p>
            <a:pPr marL="0" indent="0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I" sz="2400" dirty="0">
                <a:latin typeface="Garamond" panose="02020404030301010803" pitchFamily="18" charset="0"/>
              </a:rPr>
              <a:t>Le projet COPEB à l’Est (Bondoukou) </a:t>
            </a:r>
          </a:p>
          <a:p>
            <a:pPr marL="0" indent="0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I" sz="2400" dirty="0">
                <a:latin typeface="Garamond" panose="02020404030301010803" pitchFamily="18" charset="0"/>
              </a:rPr>
              <a:t>Lancement du programme d’intégration des écoles coraniques au système éducatif officiel : actions conjointes MEN, Unicef et CIFEC (à partir de 2008)</a:t>
            </a:r>
          </a:p>
          <a:p>
            <a:pPr marL="0" indent="0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En 2016, instauration de la politique de la scolarisation obligatoire (PSO)des enfants de 6 à 16 ans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dirty="0">
                <a:latin typeface="Garamond" panose="02020404030301010803" pitchFamily="18" charset="0"/>
              </a:rPr>
              <a:t>(loi numéro 2015-635, 17 septembre 2015</a:t>
            </a:r>
            <a:endParaRPr lang="fr-CI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29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1C238-CC2E-DE5D-6C65-BF8BF0C1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sz="4000" b="1" dirty="0">
                <a:latin typeface="Garamond" panose="02020404030301010803" pitchFamily="18" charset="0"/>
              </a:rPr>
              <a:t>Processus de l’intégration des SIE au programme éducatif national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9257D-D716-316D-621E-E4B505A91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Remobilisation des structures de promotion des SIE : </a:t>
            </a:r>
            <a:r>
              <a:rPr lang="fr-FR" sz="2400" b="1" dirty="0">
                <a:latin typeface="Garamond" panose="02020404030301010803" pitchFamily="18" charset="0"/>
              </a:rPr>
              <a:t>OEECI, REMCI, UEMCI, UEFAK</a:t>
            </a:r>
          </a:p>
          <a:p>
            <a:endParaRPr lang="fr-FR" sz="2400" dirty="0">
              <a:latin typeface="Garamond" panose="02020404030301010803" pitchFamily="18" charset="0"/>
            </a:endParaRPr>
          </a:p>
          <a:p>
            <a:r>
              <a:rPr lang="fr-FR" sz="2400" dirty="0">
                <a:latin typeface="Garamond" panose="02020404030301010803" pitchFamily="18" charset="0"/>
              </a:rPr>
              <a:t>Etablissement d’un répertoire des écoles islamiques : 3 416 établissements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  <a:p>
            <a:r>
              <a:rPr lang="fr-FR" sz="2400" dirty="0">
                <a:latin typeface="Garamond" panose="02020404030301010803" pitchFamily="18" charset="0"/>
              </a:rPr>
              <a:t>Définition des critères d’intégrations des écoles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Infrastructures selon les normes de construction définies par le SAEP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Personnel : enseignants qualifiés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Curricula (avec une marge de temps accordée à l’enseignement du programme officiel)</a:t>
            </a:r>
          </a:p>
        </p:txBody>
      </p:sp>
    </p:spTree>
    <p:extLst>
      <p:ext uri="{BB962C8B-B14F-4D97-AF65-F5344CB8AC3E}">
        <p14:creationId xmlns:p14="http://schemas.microsoft.com/office/powerpoint/2010/main" val="1498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A9AEB-977D-7080-1015-504EE46B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sz="4000" b="1" dirty="0">
                <a:latin typeface="Garamond" panose="02020404030301010803" pitchFamily="18" charset="0"/>
              </a:rPr>
              <a:t>Processus de l’intégration des SIE au programme éducatif national</a:t>
            </a:r>
            <a:endParaRPr lang="fr-FR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F1E61AB-E79F-99FA-153E-AD92578709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1855304"/>
            <a:ext cx="7553739" cy="463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67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19765-51F9-514A-54C8-212EE22F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latin typeface="Garamond" panose="02020404030301010803" pitchFamily="18" charset="0"/>
              </a:rPr>
              <a:t>Tableau récapitulatif des sessions d’évaluation des écoles islamiques</a:t>
            </a:r>
            <a:endParaRPr lang="fr-FR" sz="40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EF45AAB-4D50-47AF-68DE-29C8DED45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367123"/>
              </p:ext>
            </p:extLst>
          </p:nvPr>
        </p:nvGraphicFramePr>
        <p:xfrm>
          <a:off x="1656522" y="2014330"/>
          <a:ext cx="8931964" cy="437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664">
                  <a:extLst>
                    <a:ext uri="{9D8B030D-6E8A-4147-A177-3AD203B41FA5}">
                      <a16:colId xmlns:a16="http://schemas.microsoft.com/office/drawing/2014/main" val="2218264668"/>
                    </a:ext>
                  </a:extLst>
                </a:gridCol>
                <a:gridCol w="2977650">
                  <a:extLst>
                    <a:ext uri="{9D8B030D-6E8A-4147-A177-3AD203B41FA5}">
                      <a16:colId xmlns:a16="http://schemas.microsoft.com/office/drawing/2014/main" val="875787101"/>
                    </a:ext>
                  </a:extLst>
                </a:gridCol>
                <a:gridCol w="2977650">
                  <a:extLst>
                    <a:ext uri="{9D8B030D-6E8A-4147-A177-3AD203B41FA5}">
                      <a16:colId xmlns:a16="http://schemas.microsoft.com/office/drawing/2014/main" val="2685962608"/>
                    </a:ext>
                  </a:extLst>
                </a:gridCol>
              </a:tblGrid>
              <a:tr h="1480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Année de l’évaluation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Structure d’évaluation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Nombre d’écoles islamiques intégrées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843681"/>
                  </a:ext>
                </a:extLst>
              </a:tr>
              <a:tr h="723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CIFEC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996523"/>
                  </a:ext>
                </a:extLst>
              </a:tr>
              <a:tr h="723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CAESI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94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955576"/>
                  </a:ext>
                </a:extLst>
              </a:tr>
              <a:tr h="723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CAESI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Garamond" panose="02020404030301010803" pitchFamily="18" charset="0"/>
                        </a:rPr>
                        <a:t>209</a:t>
                      </a:r>
                      <a:endParaRPr lang="fr-FR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677175"/>
                  </a:ext>
                </a:extLst>
              </a:tr>
              <a:tr h="723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2020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CNAESI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Garamond" panose="02020404030301010803" pitchFamily="18" charset="0"/>
                        </a:rPr>
                        <a:t>547</a:t>
                      </a:r>
                      <a:endParaRPr lang="fr-FR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10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23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sz="4000" b="1" dirty="0">
                <a:latin typeface="Garamond" panose="02020404030301010803" pitchFamily="18" charset="0"/>
              </a:rPr>
              <a:t>Les défis à l’intégration des écoles coraniques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CI" sz="24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fr-CI" sz="24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fr-CI" sz="24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fr-CI" sz="24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fr-CI" sz="2400" b="1" dirty="0">
                <a:latin typeface="Garamond" panose="02020404030301010803" pitchFamily="18" charset="0"/>
              </a:rPr>
              <a:t>1- La pluralité des organisations des écoles coraniques : le choc des ambitions</a:t>
            </a:r>
          </a:p>
          <a:p>
            <a:pPr marL="0" indent="0">
              <a:buNone/>
            </a:pPr>
            <a:r>
              <a:rPr lang="fr-CI" dirty="0"/>
              <a:t> 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76063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11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I" sz="3600" b="1" dirty="0">
                <a:latin typeface="Garamond" panose="02020404030301010803" pitchFamily="18" charset="0"/>
              </a:rPr>
              <a:t>Les défis à l’intégration des écoles coraniques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r>
              <a:rPr lang="fr-CI" sz="2400" b="1" dirty="0">
                <a:latin typeface="Garamond" panose="02020404030301010803" pitchFamily="18" charset="0"/>
              </a:rPr>
              <a:t>2- La question de la subvention : ou quand l’aide de l’Etat devient un problème</a:t>
            </a:r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8" name="Picture 4" descr="http://www.moustique.be/sites/default/files/styles/large/public/field/image/28223.jpg?itok=bWKDTS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6019800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2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I" sz="3600" b="1" dirty="0">
                <a:latin typeface="Garamond" panose="02020404030301010803" pitchFamily="18" charset="0"/>
              </a:rPr>
              <a:t>Les défis à l’intégration des écoles coraniques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>
              <a:buNone/>
            </a:pPr>
            <a:endParaRPr lang="fr-CI" dirty="0"/>
          </a:p>
          <a:p>
            <a:pPr marL="0" indent="0" algn="just">
              <a:buNone/>
            </a:pPr>
            <a:r>
              <a:rPr lang="fr-CI" sz="2400" b="1" dirty="0">
                <a:latin typeface="Garamond" panose="02020404030301010803" pitchFamily="18" charset="0"/>
              </a:rPr>
              <a:t>3- Le débat de la parité : ou quelle marge horaire à accorder à l’arabe et l’enseignement religieux ?</a:t>
            </a:r>
            <a:endParaRPr lang="fr-FR" sz="2400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https://www.lagazettedescommunes.com/wp-content/uploads/2017/01/parite-cc0-equality-un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825626"/>
            <a:ext cx="5238750" cy="41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8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sz="4000" b="1" dirty="0">
                <a:latin typeface="Garamond" panose="02020404030301010803" pitchFamily="18" charset="0"/>
              </a:rPr>
              <a:t>Les défis à l’intégration des écoles coraniques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C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C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C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CI" sz="2400" b="1" dirty="0">
                <a:latin typeface="Garamond" panose="02020404030301010803" pitchFamily="18" charset="0"/>
              </a:rPr>
              <a:t>4- Les écoles coraniques traditionnelles : les grandes oubliées de la réforme</a:t>
            </a:r>
            <a:endParaRPr lang="fr-FR" sz="2400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714" y="1825625"/>
            <a:ext cx="482528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03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E55EB-5361-4D5A-9C0E-62C8153B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b="1" dirty="0">
                <a:latin typeface="Garamond" panose="02020404030301010803" pitchFamily="18" charset="0"/>
              </a:rPr>
            </a:br>
            <a:endParaRPr lang="fr-FR" b="1" dirty="0">
              <a:latin typeface="Garamond" panose="02020404030301010803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95483" y="1983346"/>
            <a:ext cx="4353058" cy="4250029"/>
          </a:xfrm>
          <a:noFill/>
        </p:spPr>
      </p:pic>
    </p:spTree>
    <p:extLst>
      <p:ext uri="{BB962C8B-B14F-4D97-AF65-F5344CB8AC3E}">
        <p14:creationId xmlns:p14="http://schemas.microsoft.com/office/powerpoint/2010/main" val="404993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EF1E6-0D31-3CFA-A04B-C6C544B6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Garamond" panose="02020404030301010803" pitchFamily="18" charset="0"/>
              </a:rPr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67C10-CCCA-2277-4969-B175EDF629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dirty="0">
                <a:latin typeface="Garamond" panose="02020404030301010803" pitchFamily="18" charset="0"/>
              </a:rPr>
              <a:t>Constat</a:t>
            </a:r>
            <a:r>
              <a:rPr lang="fr-FR" sz="2400" dirty="0">
                <a:latin typeface="Garamond" panose="02020404030301010803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Garamond" panose="02020404030301010803" pitchFamily="18" charset="0"/>
              </a:rPr>
              <a:t> En 2018, 1.6 millions d’enfants hors du système scolaire, dont 300 000 scolarisés dans des établissements non reconnus.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Emplois du secteur informel (mécanique, apprenti Gbaka, vendeur à la criée, etc.) et dans des activités criminelles.</a:t>
            </a:r>
            <a:endParaRPr lang="fr-FR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Garamond" panose="02020404030301010803" pitchFamily="18" charset="0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C4AA0FA-1FDE-29E8-FE00-CD1E9FB079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4087"/>
            <a:ext cx="5648739" cy="4122876"/>
          </a:xfrm>
        </p:spPr>
      </p:pic>
    </p:spTree>
    <p:extLst>
      <p:ext uri="{BB962C8B-B14F-4D97-AF65-F5344CB8AC3E}">
        <p14:creationId xmlns:p14="http://schemas.microsoft.com/office/powerpoint/2010/main" val="257969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Introduction</a:t>
            </a:r>
            <a:r>
              <a:rPr lang="fr-CI" dirty="0"/>
              <a:t>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CI" dirty="0">
                <a:latin typeface="Garamond" panose="02020404030301010803" pitchFamily="18" charset="0"/>
              </a:rPr>
              <a:t>Contexte : pluralité religieuse (islam et christianisme) et de l’offre d’éducation en Côte d’Ivoire dès le début du </a:t>
            </a:r>
            <a:r>
              <a:rPr lang="fr-CI" dirty="0" err="1">
                <a:latin typeface="Garamond" panose="02020404030301010803" pitchFamily="18" charset="0"/>
              </a:rPr>
              <a:t>XXè</a:t>
            </a:r>
            <a:r>
              <a:rPr lang="fr-CI" dirty="0">
                <a:latin typeface="Garamond" panose="02020404030301010803" pitchFamily="18" charset="0"/>
              </a:rPr>
              <a:t> siècle </a:t>
            </a:r>
          </a:p>
          <a:p>
            <a:pPr algn="just">
              <a:buFontTx/>
              <a:buChar char="-"/>
            </a:pPr>
            <a:r>
              <a:rPr lang="fr-CI" sz="2100" dirty="0">
                <a:latin typeface="Garamond" panose="02020404030301010803" pitchFamily="18" charset="0"/>
              </a:rPr>
              <a:t>L’une formelle (école publique laïque et confessionnel catholique/protestante) et </a:t>
            </a:r>
          </a:p>
          <a:p>
            <a:pPr algn="just">
              <a:buFontTx/>
              <a:buChar char="-"/>
            </a:pPr>
            <a:r>
              <a:rPr lang="fr-CI" sz="2100" dirty="0">
                <a:latin typeface="Garamond" panose="02020404030301010803" pitchFamily="18" charset="0"/>
              </a:rPr>
              <a:t>L’autre non formelle (école coranique) </a:t>
            </a:r>
          </a:p>
          <a:p>
            <a:pPr marL="0" indent="0" algn="just">
              <a:buNone/>
            </a:pPr>
            <a:endParaRPr lang="fr-CI" sz="2000" dirty="0">
              <a:latin typeface="Garamond" panose="02020404030301010803" pitchFamily="18" charset="0"/>
            </a:endParaRPr>
          </a:p>
          <a:p>
            <a:pPr algn="just"/>
            <a:r>
              <a:rPr lang="fr-CI" dirty="0">
                <a:latin typeface="Garamond" panose="02020404030301010803" pitchFamily="18" charset="0"/>
              </a:rPr>
              <a:t> Ecoles coraniques : une évolution en lien avec l’islam </a:t>
            </a:r>
          </a:p>
          <a:p>
            <a:pPr algn="just">
              <a:buFontTx/>
              <a:buChar char="-"/>
            </a:pPr>
            <a:r>
              <a:rPr lang="fr-CI" sz="2100" dirty="0">
                <a:latin typeface="Garamond" panose="02020404030301010803" pitchFamily="18" charset="0"/>
              </a:rPr>
              <a:t>Religion longtemps marginale : manque d’organisation, rapports difficiles avec l’administration</a:t>
            </a:r>
          </a:p>
          <a:p>
            <a:pPr algn="just">
              <a:buFontTx/>
              <a:buChar char="-"/>
            </a:pPr>
            <a:r>
              <a:rPr lang="fr-CI" sz="2100" dirty="0">
                <a:latin typeface="Garamond" panose="02020404030301010803" pitchFamily="18" charset="0"/>
              </a:rPr>
              <a:t>Mutation des écoles islamiques : école coraniques traditionnelles, médersas, écoles franco-arabe et école confessionnelles islamiques</a:t>
            </a:r>
          </a:p>
          <a:p>
            <a:pPr algn="just"/>
            <a:endParaRPr lang="fr-CI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CI" sz="2000" dirty="0"/>
          </a:p>
          <a:p>
            <a:endParaRPr lang="fr-CI" dirty="0"/>
          </a:p>
          <a:p>
            <a:endParaRPr lang="fr-CI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148C0194-D66D-2DDF-C3B5-E94A22A76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7015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07756-F8D5-63C9-3583-FF69C3A4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Introduction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075C3-1B91-F122-E7BF-EF10669B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CI" sz="2800" dirty="0">
                <a:latin typeface="Garamond" panose="02020404030301010803" pitchFamily="18" charset="0"/>
              </a:rPr>
              <a:t>Décret de 1966 : mise à l’écart de l’islam dans l’enseignement de valeurs religieuses à l’école.</a:t>
            </a:r>
          </a:p>
          <a:p>
            <a:pPr marL="0" indent="0" algn="just">
              <a:buNone/>
            </a:pPr>
            <a:endParaRPr lang="fr-CI" dirty="0">
              <a:latin typeface="Garamond" panose="02020404030301010803" pitchFamily="18" charset="0"/>
            </a:endParaRPr>
          </a:p>
          <a:p>
            <a:pPr algn="just"/>
            <a:r>
              <a:rPr lang="fr-CI" dirty="0">
                <a:latin typeface="Garamond" panose="02020404030301010803" pitchFamily="18" charset="0"/>
              </a:rPr>
              <a:t>Données statistiques</a:t>
            </a:r>
            <a:r>
              <a:rPr lang="fr-FR" dirty="0">
                <a:latin typeface="Garamond" panose="02020404030301010803" pitchFamily="18" charset="0"/>
              </a:rPr>
              <a:t> de 1993 à 1998</a:t>
            </a:r>
            <a:r>
              <a:rPr lang="fr-FR" sz="2800" dirty="0">
                <a:latin typeface="Garamond" panose="02020404030301010803" pitchFamily="18" charset="0"/>
              </a:rPr>
              <a:t> : rythme de progression de 6,1 % par an, avec un effectif d’élèves passé de 410 498 à 552 747.</a:t>
            </a:r>
          </a:p>
          <a:p>
            <a:pPr marL="0" indent="0" algn="just">
              <a:buNone/>
            </a:pPr>
            <a:endParaRPr lang="fr-FR" sz="2800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Décembre 1993 : Signature d’une convention sur l’enseignement islamique signée entre le Ministère de l’Education Nationale et le Conseil National Islamique.</a:t>
            </a:r>
          </a:p>
          <a:p>
            <a:pPr marL="0" indent="0" algn="just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En 2008 : Constat du peu d’engagement des acteurs et reprise du programme de l’intégration par le MEN, des partenaires au développement et les promoteurs du système éducatif islamique.</a:t>
            </a:r>
          </a:p>
          <a:p>
            <a:pPr marL="0" indent="0" algn="just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sz="2800" dirty="0">
              <a:latin typeface="Garamond" panose="02020404030301010803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74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29E69-CCAA-EE46-17E1-0C46839E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Introduction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3211D-4D4B-4C9E-7225-8D52CD9AFF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r-FR" dirty="0">
                <a:latin typeface="Garamond" panose="02020404030301010803" pitchFamily="18" charset="0"/>
              </a:rPr>
              <a:t>Contexte de l’internationalisation de l’activisme islamique mené par Boko Haram (et ses liens avec le milieu de l’éducation coranique).</a:t>
            </a:r>
          </a:p>
          <a:p>
            <a:pPr marL="0" indent="0" algn="r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 algn="r">
              <a:buNone/>
            </a:pPr>
            <a:r>
              <a:rPr lang="fr-FR" dirty="0">
                <a:latin typeface="Garamond" panose="02020404030301010803" pitchFamily="18" charset="0"/>
              </a:rPr>
              <a:t>Ce qui pose la question du contrôle des écoles d’enseignements islamiques aux autorités publiques. 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873F8D-F5E7-8284-B9CF-41E63FA742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dirty="0">
                <a:latin typeface="Garamond" panose="02020404030301010803" pitchFamily="18" charset="0"/>
              </a:rPr>
              <a:t>Comment l’ambition des musulmans de voir les écoles islamiques intégrées le système éducatif national a été mise au service de la lutte contre la menace terroriste ?</a:t>
            </a:r>
          </a:p>
        </p:txBody>
      </p:sp>
    </p:spTree>
    <p:extLst>
      <p:ext uri="{BB962C8B-B14F-4D97-AF65-F5344CB8AC3E}">
        <p14:creationId xmlns:p14="http://schemas.microsoft.com/office/powerpoint/2010/main" val="275847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Typologie des écoles islamiques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CI" sz="2400" b="1" dirty="0">
                <a:latin typeface="Garamond" panose="02020404030301010803" pitchFamily="18" charset="0"/>
              </a:rPr>
              <a:t>Les écoles coraniques traditionnelles</a:t>
            </a:r>
          </a:p>
          <a:p>
            <a:pPr marL="0" indent="0" algn="just">
              <a:buNone/>
            </a:pPr>
            <a:endParaRPr lang="fr-FR" b="1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CI" sz="2400" dirty="0">
                <a:latin typeface="Garamond" panose="02020404030301010803" pitchFamily="18" charset="0"/>
              </a:rPr>
              <a:t>Les acteurs : </a:t>
            </a:r>
            <a:r>
              <a:rPr lang="fr-CI" sz="2400" dirty="0" err="1">
                <a:latin typeface="Garamond" panose="02020404030301010803" pitchFamily="18" charset="0"/>
              </a:rPr>
              <a:t>karamoko</a:t>
            </a:r>
            <a:r>
              <a:rPr lang="fr-CI" sz="2400" dirty="0">
                <a:latin typeface="Garamond" panose="02020404030301010803" pitchFamily="18" charset="0"/>
              </a:rPr>
              <a:t> (enseignant), </a:t>
            </a:r>
            <a:r>
              <a:rPr lang="fr-CI" sz="2400" dirty="0" err="1">
                <a:latin typeface="Garamond" panose="02020404030301010803" pitchFamily="18" charset="0"/>
              </a:rPr>
              <a:t>karamoko</a:t>
            </a:r>
            <a:r>
              <a:rPr lang="fr-CI" sz="2400" dirty="0">
                <a:latin typeface="Garamond" panose="02020404030301010803" pitchFamily="18" charset="0"/>
              </a:rPr>
              <a:t> den (élève)</a:t>
            </a:r>
          </a:p>
          <a:p>
            <a:pPr marL="0" indent="0" algn="just">
              <a:buNone/>
            </a:pPr>
            <a:endParaRPr lang="fr-CI" sz="24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CI" sz="2400" dirty="0">
                <a:latin typeface="Garamond" panose="02020404030301010803" pitchFamily="18" charset="0"/>
              </a:rPr>
              <a:t>Curricula : Coran et disciplines annexes (</a:t>
            </a:r>
            <a:r>
              <a:rPr lang="fr-FR" sz="2400" dirty="0">
                <a:latin typeface="Garamond" panose="02020404030301010803" pitchFamily="18" charset="0"/>
              </a:rPr>
              <a:t>jurisprudence islamique (</a:t>
            </a:r>
            <a:r>
              <a:rPr lang="fr-FR" sz="2400" i="1" dirty="0" err="1">
                <a:latin typeface="Garamond" panose="02020404030301010803" pitchFamily="18" charset="0"/>
              </a:rPr>
              <a:t>fiqh</a:t>
            </a:r>
            <a:r>
              <a:rPr lang="fr-FR" sz="2400" dirty="0">
                <a:latin typeface="Garamond" panose="02020404030301010803" pitchFamily="18" charset="0"/>
              </a:rPr>
              <a:t>), la théologie (</a:t>
            </a:r>
            <a:r>
              <a:rPr lang="fr-FR" sz="2400" i="1" dirty="0" err="1">
                <a:latin typeface="Garamond" panose="02020404030301010803" pitchFamily="18" charset="0"/>
              </a:rPr>
              <a:t>tawhid</a:t>
            </a:r>
            <a:r>
              <a:rPr lang="fr-FR" sz="2400" dirty="0">
                <a:latin typeface="Garamond" panose="02020404030301010803" pitchFamily="18" charset="0"/>
              </a:rPr>
              <a:t>), la biographie du Prophète (</a:t>
            </a:r>
            <a:r>
              <a:rPr lang="fr-FR" sz="2400" i="1" dirty="0" err="1">
                <a:latin typeface="Garamond" panose="02020404030301010803" pitchFamily="18" charset="0"/>
              </a:rPr>
              <a:t>sira</a:t>
            </a:r>
            <a:r>
              <a:rPr lang="fr-FR" sz="2400" dirty="0">
                <a:latin typeface="Garamond" panose="02020404030301010803" pitchFamily="18" charset="0"/>
              </a:rPr>
              <a:t>), la grammaire (</a:t>
            </a:r>
            <a:r>
              <a:rPr lang="fr-FR" sz="2400" i="1" dirty="0" err="1">
                <a:latin typeface="Garamond" panose="02020404030301010803" pitchFamily="18" charset="0"/>
              </a:rPr>
              <a:t>nahw</a:t>
            </a:r>
            <a:r>
              <a:rPr lang="fr-FR" sz="2400" dirty="0">
                <a:latin typeface="Garamond" panose="02020404030301010803" pitchFamily="18" charset="0"/>
              </a:rPr>
              <a:t>), la conjugaison (</a:t>
            </a:r>
            <a:r>
              <a:rPr lang="fr-FR" sz="2400" i="1" dirty="0" err="1">
                <a:latin typeface="Garamond" panose="02020404030301010803" pitchFamily="18" charset="0"/>
              </a:rPr>
              <a:t>safu</a:t>
            </a:r>
            <a:r>
              <a:rPr lang="fr-FR" sz="2400" dirty="0">
                <a:latin typeface="Garamond" panose="02020404030301010803" pitchFamily="18" charset="0"/>
              </a:rPr>
              <a:t>), etc.</a:t>
            </a:r>
            <a:endParaRPr lang="fr-CI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fr-CI" sz="2400" dirty="0">
                <a:latin typeface="Garamond" panose="02020404030301010803" pitchFamily="18" charset="0"/>
              </a:rPr>
              <a:t> </a:t>
            </a:r>
            <a:endParaRPr lang="fr-FR" sz="2400" dirty="0">
              <a:latin typeface="Garamond" panose="02020404030301010803" pitchFamily="18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6117"/>
            <a:ext cx="5181600" cy="34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Typologie des écoles islamiques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I" sz="2400" b="1" dirty="0">
                <a:latin typeface="Garamond" panose="02020404030301010803" pitchFamily="18" charset="0"/>
              </a:rPr>
              <a:t>Les 3 cycles de formation</a:t>
            </a:r>
          </a:p>
          <a:p>
            <a:pPr algn="just">
              <a:buFontTx/>
              <a:buChar char="-"/>
            </a:pPr>
            <a:r>
              <a:rPr lang="fr-CI" sz="2400" b="1" dirty="0" err="1">
                <a:latin typeface="Garamond" panose="02020404030301010803" pitchFamily="18" charset="0"/>
              </a:rPr>
              <a:t>Walaga</a:t>
            </a:r>
            <a:r>
              <a:rPr lang="fr-CI" sz="2400" b="1" dirty="0">
                <a:latin typeface="Garamond" panose="02020404030301010803" pitchFamily="18" charset="0"/>
              </a:rPr>
              <a:t> </a:t>
            </a:r>
            <a:r>
              <a:rPr lang="fr-CI" sz="2400" b="1" dirty="0" err="1">
                <a:latin typeface="Garamond" panose="02020404030301010803" pitchFamily="18" charset="0"/>
              </a:rPr>
              <a:t>kalan</a:t>
            </a:r>
            <a:r>
              <a:rPr lang="fr-CI" sz="2400" dirty="0">
                <a:latin typeface="Garamond" panose="02020404030301010803" pitchFamily="18" charset="0"/>
              </a:rPr>
              <a:t> ou étude sur la planchette : écriture, lecture et mémorisation de versets coraniques</a:t>
            </a:r>
          </a:p>
          <a:p>
            <a:pPr algn="just">
              <a:buFontTx/>
              <a:buChar char="-"/>
            </a:pPr>
            <a:r>
              <a:rPr lang="fr-CI" sz="2400" b="1" dirty="0" err="1">
                <a:latin typeface="Garamond" panose="02020404030301010803" pitchFamily="18" charset="0"/>
              </a:rPr>
              <a:t>Kitabou</a:t>
            </a:r>
            <a:r>
              <a:rPr lang="fr-CI" sz="2400" b="1" dirty="0">
                <a:latin typeface="Garamond" panose="02020404030301010803" pitchFamily="18" charset="0"/>
              </a:rPr>
              <a:t> </a:t>
            </a:r>
            <a:r>
              <a:rPr lang="fr-CI" sz="2400" b="1" dirty="0" err="1">
                <a:latin typeface="Garamond" panose="02020404030301010803" pitchFamily="18" charset="0"/>
              </a:rPr>
              <a:t>kalan</a:t>
            </a:r>
            <a:r>
              <a:rPr lang="fr-CI" sz="2400" dirty="0">
                <a:latin typeface="Garamond" panose="02020404030301010803" pitchFamily="18" charset="0"/>
              </a:rPr>
              <a:t> ou étude des </a:t>
            </a:r>
            <a:r>
              <a:rPr lang="fr-CI" sz="2400" dirty="0" err="1">
                <a:latin typeface="Garamond" panose="02020404030301010803" pitchFamily="18" charset="0"/>
              </a:rPr>
              <a:t>kitabs</a:t>
            </a:r>
            <a:r>
              <a:rPr lang="fr-CI" sz="2400" dirty="0">
                <a:latin typeface="Garamond" panose="02020404030301010803" pitchFamily="18" charset="0"/>
              </a:rPr>
              <a:t> : disciplines annexes du Coran  </a:t>
            </a:r>
          </a:p>
          <a:p>
            <a:pPr algn="just">
              <a:buFontTx/>
              <a:buChar char="-"/>
            </a:pPr>
            <a:r>
              <a:rPr lang="fr-CI" sz="2400" b="1" dirty="0" err="1">
                <a:latin typeface="Garamond" panose="02020404030301010803" pitchFamily="18" charset="0"/>
              </a:rPr>
              <a:t>Jalala</a:t>
            </a:r>
            <a:r>
              <a:rPr lang="fr-CI" sz="2400" b="1" dirty="0">
                <a:latin typeface="Garamond" panose="02020404030301010803" pitchFamily="18" charset="0"/>
              </a:rPr>
              <a:t> </a:t>
            </a:r>
            <a:r>
              <a:rPr lang="fr-CI" sz="2400" b="1" dirty="0" err="1">
                <a:latin typeface="Garamond" panose="02020404030301010803" pitchFamily="18" charset="0"/>
              </a:rPr>
              <a:t>Kalan</a:t>
            </a:r>
            <a:r>
              <a:rPr lang="fr-CI" sz="2400" dirty="0">
                <a:latin typeface="Garamond" panose="02020404030301010803" pitchFamily="18" charset="0"/>
              </a:rPr>
              <a:t> : exégèse du Coran, sanctionné par le titre de </a:t>
            </a:r>
            <a:r>
              <a:rPr lang="fr-CI" sz="2400" dirty="0" err="1">
                <a:latin typeface="Garamond" panose="02020404030301010803" pitchFamily="18" charset="0"/>
              </a:rPr>
              <a:t>Karamoko</a:t>
            </a:r>
            <a:r>
              <a:rPr lang="fr-CI" sz="2400" dirty="0">
                <a:latin typeface="Garamond" panose="02020404030301010803" pitchFamily="18" charset="0"/>
              </a:rPr>
              <a:t>, l’attribution de l’</a:t>
            </a:r>
            <a:r>
              <a:rPr lang="fr-CI" sz="2400" dirty="0" err="1">
                <a:latin typeface="Garamond" panose="02020404030301010803" pitchFamily="18" charset="0"/>
              </a:rPr>
              <a:t>Isnad</a:t>
            </a:r>
            <a:r>
              <a:rPr lang="fr-CI" sz="2400" dirty="0">
                <a:latin typeface="Garamond" panose="02020404030301010803" pitchFamily="18" charset="0"/>
              </a:rPr>
              <a:t> et du Turban</a:t>
            </a:r>
            <a:endParaRPr lang="fr-FR" sz="2400" dirty="0">
              <a:latin typeface="Garamond" panose="02020404030301010803" pitchFamily="18" charset="0"/>
            </a:endParaRPr>
          </a:p>
        </p:txBody>
      </p:sp>
      <p:pic>
        <p:nvPicPr>
          <p:cNvPr id="5" name="Espace réservé du contenu 4" descr="F:\Photo 015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4136" y="1825625"/>
            <a:ext cx="466966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59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Typologie des écoles islamiques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CI" sz="2400" b="1" dirty="0">
                <a:latin typeface="Garamond" panose="02020404030301010803" pitchFamily="18" charset="0"/>
              </a:rPr>
              <a:t>Les médersas/écoles franco-arabes</a:t>
            </a:r>
          </a:p>
          <a:p>
            <a:pPr marL="0" indent="0" algn="just">
              <a:buNone/>
            </a:pPr>
            <a:endParaRPr lang="fr-CI" sz="2400" b="1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CI" sz="2400" b="1" dirty="0">
                <a:latin typeface="Garamond" panose="02020404030301010803" pitchFamily="18" charset="0"/>
              </a:rPr>
              <a:t>Contexte de leur avènement (fin des années 1940)</a:t>
            </a:r>
            <a:r>
              <a:rPr lang="fr-CI" sz="2400" dirty="0">
                <a:latin typeface="Garamond" panose="02020404030301010803" pitchFamily="18" charset="0"/>
              </a:rPr>
              <a:t> : retour des arabisants, critiques des ordres soufi, diffusion du wahhabisme, etc.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CI" sz="2400" b="1" dirty="0">
                <a:latin typeface="Garamond" panose="02020404030301010803" pitchFamily="18" charset="0"/>
              </a:rPr>
              <a:t>Apparition des écoles islamiques réformées </a:t>
            </a:r>
            <a:r>
              <a:rPr lang="fr-CI" sz="2400" dirty="0">
                <a:latin typeface="Garamond" panose="02020404030301010803" pitchFamily="18" charset="0"/>
              </a:rPr>
              <a:t>: modernisation du cadre des études, nouvelle approche pédagogique et introduction de nouvelles matières d’enseignement (mathématiques, géographie, etc.)</a:t>
            </a:r>
            <a:endParaRPr lang="fr-FR" sz="2400" dirty="0">
              <a:latin typeface="Garamond" panose="020204040303010108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7143"/>
            <a:ext cx="5181600" cy="39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D2563-9C29-1DBA-EBF3-0D99DBC2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I" b="1" dirty="0">
                <a:latin typeface="Garamond" panose="02020404030301010803" pitchFamily="18" charset="0"/>
              </a:rPr>
              <a:t>Typologie des écoles islamiques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66267-32AB-246A-ED1F-E9DBB5E623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</a:rPr>
              <a:t>Les écoles confessionnelles islamiques</a:t>
            </a:r>
          </a:p>
          <a:p>
            <a:pPr marL="0" indent="0">
              <a:buNone/>
            </a:pPr>
            <a:endParaRPr lang="fr-FR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Nées de la Convention de 1993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Respect des normes de construction des salles de classes et autres équipements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Curricula adapté au programme de l’éducation nationale avec une infirme marge horaire accordé à l’enseignement religieux et l’arabe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latin typeface="Garamond" panose="02020404030301010803" pitchFamily="18" charset="0"/>
              </a:rPr>
              <a:t>Accord de subvention financière annuelle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A630E83-1D73-1FE2-52E4-276A1A748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3" y="1825625"/>
            <a:ext cx="4906614" cy="4351338"/>
          </a:xfrm>
        </p:spPr>
      </p:pic>
    </p:spTree>
    <p:extLst>
      <p:ext uri="{BB962C8B-B14F-4D97-AF65-F5344CB8AC3E}">
        <p14:creationId xmlns:p14="http://schemas.microsoft.com/office/powerpoint/2010/main" val="2277906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3942</TotalTime>
  <Words>842</Words>
  <Application>Microsoft Office PowerPoint</Application>
  <PresentationFormat>Grand écran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Wingdings</vt:lpstr>
      <vt:lpstr>Thème Office</vt:lpstr>
      <vt:lpstr>L’INTEGRATION DES STRUCTURES ISLAMIQUES D’EDUCATION EN COTE  D’IVOIRE  Les enjeux sécuritaires d’un projet de réforme éducatif</vt:lpstr>
      <vt:lpstr>Introduction </vt:lpstr>
      <vt:lpstr>Introduction </vt:lpstr>
      <vt:lpstr>Introduction</vt:lpstr>
      <vt:lpstr>Introduction</vt:lpstr>
      <vt:lpstr>Typologie des écoles islamiques</vt:lpstr>
      <vt:lpstr>Typologie des écoles islamiques</vt:lpstr>
      <vt:lpstr>Typologie des écoles islamiques</vt:lpstr>
      <vt:lpstr>Typologie des écoles islamiques</vt:lpstr>
      <vt:lpstr>Processus de l’intégration des SIE au programme éducatif national</vt:lpstr>
      <vt:lpstr>Processus de l’intégration des SIE au programme éducatif national</vt:lpstr>
      <vt:lpstr>Processus de l’intégration des SIE au programme éducatif national</vt:lpstr>
      <vt:lpstr>Tableau récapitulatif des sessions d’évaluation des écoles islamiques</vt:lpstr>
      <vt:lpstr>Les défis à l’intégration des écoles coraniques</vt:lpstr>
      <vt:lpstr>Les défis à l’intégration des écoles coraniques</vt:lpstr>
      <vt:lpstr>Les défis à l’intégration des écoles coraniques</vt:lpstr>
      <vt:lpstr>Les défis à l’intégration des écoles coraniques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musulmans de Facebook en Côte d’Ivoire: d’un nouvel espace de socialisation vers une arène de mobilisation politique</dc:title>
  <dc:creator>Binaté</dc:creator>
  <cp:lastModifiedBy>Issouf Binate</cp:lastModifiedBy>
  <cp:revision>78</cp:revision>
  <dcterms:created xsi:type="dcterms:W3CDTF">2017-12-16T12:59:51Z</dcterms:created>
  <dcterms:modified xsi:type="dcterms:W3CDTF">2022-06-02T01:15:26Z</dcterms:modified>
</cp:coreProperties>
</file>