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74" r:id="rId1"/>
  </p:sldMasterIdLst>
  <p:notesMasterIdLst>
    <p:notesMasterId r:id="rId17"/>
  </p:notesMasterIdLst>
  <p:sldIdLst>
    <p:sldId id="257" r:id="rId2"/>
    <p:sldId id="258" r:id="rId3"/>
    <p:sldId id="259" r:id="rId4"/>
    <p:sldId id="268" r:id="rId5"/>
    <p:sldId id="269" r:id="rId6"/>
    <p:sldId id="260" r:id="rId7"/>
    <p:sldId id="261" r:id="rId8"/>
    <p:sldId id="262" r:id="rId9"/>
    <p:sldId id="263" r:id="rId10"/>
    <p:sldId id="270" r:id="rId11"/>
    <p:sldId id="264" r:id="rId12"/>
    <p:sldId id="265" r:id="rId13"/>
    <p:sldId id="266" r:id="rId14"/>
    <p:sldId id="271" r:id="rId15"/>
    <p:sldId id="267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44" autoAdjust="0"/>
    <p:restoredTop sz="94660"/>
  </p:normalViewPr>
  <p:slideViewPr>
    <p:cSldViewPr snapToGrid="0">
      <p:cViewPr varScale="1">
        <p:scale>
          <a:sx n="69" d="100"/>
          <a:sy n="69" d="100"/>
        </p:scale>
        <p:origin x="774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59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1048660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A39069F-45F3-4E8B-B12B-A8C9A5809B79}" type="datetimeFigureOut">
              <a:rPr lang="en-US" smtClean="0"/>
              <a:t>5/28/2022</a:t>
            </a:fld>
            <a:endParaRPr lang="en-US"/>
          </a:p>
        </p:txBody>
      </p:sp>
      <p:sp>
        <p:nvSpPr>
          <p:cNvPr id="1048661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1048662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48663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1048664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46CBD2E-53F8-4887-8900-B9C1FB9FCD0E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87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1048588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2002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Rogo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was accused and charged with being involved in the bombing of the Paradise Hotel in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Kikambala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near Mombasa, with other al-Qaeda members but let go 3 years later for lack of evidence. </a:t>
            </a:r>
          </a:p>
          <a:p>
            <a:pPr lvl="0"/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2010 he was arrested and charged with a bombing of a Uganda bound bus in the Nairobi.</a:t>
            </a:r>
          </a:p>
          <a:p>
            <a:endParaRPr lang="en-US" dirty="0"/>
          </a:p>
        </p:txBody>
      </p:sp>
      <p:sp>
        <p:nvSpPr>
          <p:cNvPr id="1048589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46CBD2E-53F8-4887-8900-B9C1FB9FCD0E}" type="slidenum">
              <a:rPr lang="en-US" smtClean="0"/>
              <a:t>15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2099733"/>
            <a:ext cx="8825658" cy="2677648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gray"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gray">
          <a:xfrm rot="5400000">
            <a:off x="10158984" y="1792224"/>
            <a:ext cx="990599" cy="304799"/>
          </a:xfrm>
        </p:spPr>
        <p:txBody>
          <a:bodyPr anchor="t"/>
          <a:lstStyle>
            <a:lvl1pPr algn="l"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fld id="{A0574EEB-8997-47C3-BF34-1EDCB4930EF8}" type="datetimeFigureOut">
              <a:rPr lang="en-US" smtClean="0"/>
              <a:t>5/28/2022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gray">
          <a:xfrm rot="5400000">
            <a:off x="8951976" y="3227832"/>
            <a:ext cx="3859795" cy="304801"/>
          </a:xfrm>
        </p:spPr>
        <p:txBody>
          <a:bodyPr/>
          <a:lstStyle>
            <a:lvl1pPr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2540" y="295729"/>
            <a:ext cx="838199" cy="767687"/>
          </a:xfrm>
        </p:spPr>
        <p:txBody>
          <a:bodyPr/>
          <a:lstStyle/>
          <a:p>
            <a:fld id="{7F41DFAB-D23C-4F9F-BF41-D5FC7CE851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47629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5"/>
            <p:cNvSpPr/>
            <p:nvPr/>
          </p:nvSpPr>
          <p:spPr bwMode="gray">
            <a:xfrm rot="10371525">
              <a:off x="263767" y="443825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1" name="Freeform 5"/>
            <p:cNvSpPr/>
            <p:nvPr/>
          </p:nvSpPr>
          <p:spPr bwMode="gray">
            <a:xfrm rot="10800000">
              <a:off x="459506" y="321130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4969927"/>
            <a:ext cx="8825659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4" y="685800"/>
            <a:ext cx="8825659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536665"/>
            <a:ext cx="8825658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574EEB-8997-47C3-BF34-1EDCB4930EF8}" type="datetimeFigureOut">
              <a:rPr lang="en-US" smtClean="0"/>
              <a:t>5/28/2022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41DFAB-D23C-4F9F-BF41-D5FC7CE851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05586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5"/>
            <p:cNvSpPr/>
            <p:nvPr/>
          </p:nvSpPr>
          <p:spPr bwMode="gray">
            <a:xfrm rot="21010068">
              <a:off x="8490951" y="271487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7" name="Freeform 5"/>
            <p:cNvSpPr/>
            <p:nvPr/>
          </p:nvSpPr>
          <p:spPr bwMode="gray">
            <a:xfrm>
              <a:off x="455612" y="2801319"/>
              <a:ext cx="11277600" cy="3602637"/>
            </a:xfrm>
            <a:custGeom>
              <a:avLst/>
              <a:gdLst/>
              <a:ahLst/>
              <a:cxnLst/>
              <a:rect l="l" t="t" r="r" b="b"/>
              <a:pathLst>
                <a:path w="10000" h="7946">
                  <a:moveTo>
                    <a:pt x="0" y="0"/>
                  </a:moveTo>
                  <a:lnTo>
                    <a:pt x="0" y="7945"/>
                  </a:lnTo>
                  <a:lnTo>
                    <a:pt x="10000" y="7946"/>
                  </a:lnTo>
                  <a:lnTo>
                    <a:pt x="10000" y="4"/>
                  </a:lnTo>
                  <a:lnTo>
                    <a:pt x="10000" y="4"/>
                  </a:lnTo>
                  <a:lnTo>
                    <a:pt x="9773" y="91"/>
                  </a:lnTo>
                  <a:lnTo>
                    <a:pt x="9547" y="175"/>
                  </a:lnTo>
                  <a:lnTo>
                    <a:pt x="9320" y="256"/>
                  </a:lnTo>
                  <a:lnTo>
                    <a:pt x="9092" y="326"/>
                  </a:lnTo>
                  <a:lnTo>
                    <a:pt x="8865" y="396"/>
                  </a:lnTo>
                  <a:lnTo>
                    <a:pt x="8637" y="462"/>
                  </a:lnTo>
                  <a:lnTo>
                    <a:pt x="8412" y="518"/>
                  </a:lnTo>
                  <a:lnTo>
                    <a:pt x="8184" y="571"/>
                  </a:lnTo>
                  <a:lnTo>
                    <a:pt x="7957" y="620"/>
                  </a:lnTo>
                  <a:lnTo>
                    <a:pt x="7734" y="662"/>
                  </a:lnTo>
                  <a:lnTo>
                    <a:pt x="7508" y="704"/>
                  </a:lnTo>
                  <a:lnTo>
                    <a:pt x="7285" y="739"/>
                  </a:lnTo>
                  <a:lnTo>
                    <a:pt x="7062" y="767"/>
                  </a:lnTo>
                  <a:lnTo>
                    <a:pt x="6840" y="795"/>
                  </a:lnTo>
                  <a:lnTo>
                    <a:pt x="6620" y="819"/>
                  </a:lnTo>
                  <a:lnTo>
                    <a:pt x="6402" y="837"/>
                  </a:lnTo>
                  <a:lnTo>
                    <a:pt x="6184" y="851"/>
                  </a:lnTo>
                  <a:lnTo>
                    <a:pt x="5968" y="865"/>
                  </a:lnTo>
                  <a:lnTo>
                    <a:pt x="5755" y="872"/>
                  </a:lnTo>
                  <a:lnTo>
                    <a:pt x="5542" y="879"/>
                  </a:lnTo>
                  <a:lnTo>
                    <a:pt x="5332" y="882"/>
                  </a:lnTo>
                  <a:lnTo>
                    <a:pt x="5124" y="879"/>
                  </a:lnTo>
                  <a:lnTo>
                    <a:pt x="4918" y="879"/>
                  </a:lnTo>
                  <a:lnTo>
                    <a:pt x="4714" y="872"/>
                  </a:lnTo>
                  <a:lnTo>
                    <a:pt x="4514" y="861"/>
                  </a:lnTo>
                  <a:lnTo>
                    <a:pt x="4316" y="851"/>
                  </a:lnTo>
                  <a:lnTo>
                    <a:pt x="4122" y="840"/>
                  </a:lnTo>
                  <a:lnTo>
                    <a:pt x="3929" y="823"/>
                  </a:lnTo>
                  <a:lnTo>
                    <a:pt x="3739" y="805"/>
                  </a:lnTo>
                  <a:lnTo>
                    <a:pt x="3553" y="788"/>
                  </a:lnTo>
                  <a:lnTo>
                    <a:pt x="3190" y="742"/>
                  </a:lnTo>
                  <a:lnTo>
                    <a:pt x="2842" y="693"/>
                  </a:lnTo>
                  <a:lnTo>
                    <a:pt x="2508" y="641"/>
                  </a:lnTo>
                  <a:lnTo>
                    <a:pt x="2192" y="585"/>
                  </a:lnTo>
                  <a:lnTo>
                    <a:pt x="1890" y="525"/>
                  </a:lnTo>
                  <a:lnTo>
                    <a:pt x="1610" y="462"/>
                  </a:lnTo>
                  <a:lnTo>
                    <a:pt x="1347" y="399"/>
                  </a:lnTo>
                  <a:lnTo>
                    <a:pt x="1105" y="336"/>
                  </a:lnTo>
                  <a:lnTo>
                    <a:pt x="883" y="277"/>
                  </a:lnTo>
                  <a:lnTo>
                    <a:pt x="686" y="221"/>
                  </a:lnTo>
                  <a:lnTo>
                    <a:pt x="508" y="168"/>
                  </a:lnTo>
                  <a:lnTo>
                    <a:pt x="358" y="123"/>
                  </a:lnTo>
                  <a:lnTo>
                    <a:pt x="232" y="81"/>
                  </a:lnTo>
                  <a:lnTo>
                    <a:pt x="59" y="2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8798" y="1063417"/>
            <a:ext cx="8831816" cy="1372986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543300"/>
            <a:ext cx="8825659" cy="24765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574EEB-8997-47C3-BF34-1EDCB4930EF8}" type="datetimeFigureOut">
              <a:rPr lang="en-US" smtClean="0"/>
              <a:t>5/28/2022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41DFAB-D23C-4F9F-BF41-D5FC7CE851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556961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7" name="Rectangle 1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Oval 22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Oval 23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Oval 24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5"/>
            <p:cNvSpPr/>
            <p:nvPr/>
          </p:nvSpPr>
          <p:spPr bwMode="gray">
            <a:xfrm rot="21010068">
              <a:off x="8490951" y="41851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8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6" name="TextBox 15"/>
          <p:cNvSpPr txBox="1"/>
          <p:nvPr/>
        </p:nvSpPr>
        <p:spPr bwMode="gray">
          <a:xfrm>
            <a:off x="881566" y="607336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 bwMode="gray">
          <a:xfrm>
            <a:off x="9884458" y="2613787"/>
            <a:ext cx="65276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1878" y="982134"/>
            <a:ext cx="8453906" cy="2696632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945945" y="3678766"/>
            <a:ext cx="773121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ea typeface="+mn-e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029199"/>
            <a:ext cx="9244897" cy="997857"/>
          </a:xfrm>
        </p:spPr>
        <p:txBody>
          <a:bodyPr anchor="ctr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574EEB-8997-47C3-BF34-1EDCB4930EF8}" type="datetimeFigureOut">
              <a:rPr lang="en-US" smtClean="0"/>
              <a:t>5/28/2022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41DFAB-D23C-4F9F-BF41-D5FC7CE851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766860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5"/>
            <p:cNvSpPr/>
            <p:nvPr/>
          </p:nvSpPr>
          <p:spPr bwMode="gray">
            <a:xfrm rot="21010068">
              <a:off x="8490951" y="4193583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370667"/>
            <a:ext cx="8825660" cy="1822514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5024967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574EEB-8997-47C3-BF34-1EDCB4930EF8}" type="datetimeFigureOut">
              <a:rPr lang="en-US" smtClean="0"/>
              <a:t>5/28/2022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41DFAB-D23C-4F9F-BF41-D5FC7CE851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159261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2"/>
            <a:ext cx="314187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54953" y="3179764"/>
            <a:ext cx="314187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2721" y="2603500"/>
            <a:ext cx="314700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12721" y="3179763"/>
            <a:ext cx="314700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88135" y="2603501"/>
            <a:ext cx="314573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88329" y="3179762"/>
            <a:ext cx="3145536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440397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777240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574EEB-8997-47C3-BF34-1EDCB4930EF8}" type="datetimeFigureOut">
              <a:rPr lang="en-US" smtClean="0"/>
              <a:t>5/28/2022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41DFAB-D23C-4F9F-BF41-D5FC7CE851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50029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532844"/>
            <a:ext cx="30504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4553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54954" y="5109106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865" y="4532844"/>
            <a:ext cx="3050438" cy="576263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1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748462" y="2603500"/>
            <a:ext cx="2691243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70172" y="5109105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82775" y="4532845"/>
            <a:ext cx="305109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2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63031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82775" y="5109104"/>
            <a:ext cx="3051096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cxnSp>
        <p:nvCxnSpPr>
          <p:cNvPr id="43" name="Straight Connector 42"/>
          <p:cNvCxnSpPr/>
          <p:nvPr/>
        </p:nvCxnSpPr>
        <p:spPr>
          <a:xfrm>
            <a:off x="440583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7797802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574EEB-8997-47C3-BF34-1EDCB4930EF8}" type="datetimeFigureOut">
              <a:rPr lang="en-US" smtClean="0"/>
              <a:t>5/28/2022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561111" y="6391838"/>
            <a:ext cx="3644282" cy="304801"/>
          </a:xfr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41DFAB-D23C-4F9F-BF41-D5FC7CE851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760825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2603500"/>
            <a:ext cx="8825659" cy="3416300"/>
          </a:xfrm>
        </p:spPr>
        <p:txBody>
          <a:bodyPr vert="eaVert" anchor="t" anchorCtr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95439" y="6391838"/>
            <a:ext cx="990599" cy="304799"/>
          </a:xfrm>
        </p:spPr>
        <p:txBody>
          <a:bodyPr/>
          <a:lstStyle/>
          <a:p>
            <a:fld id="{A0574EEB-8997-47C3-BF34-1EDCB4930EF8}" type="datetimeFigureOut">
              <a:rPr lang="en-US" smtClean="0"/>
              <a:t>5/28/2022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41DFAB-D23C-4F9F-BF41-D5FC7CE851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630662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Rectangle 6"/>
            <p:cNvSpPr/>
            <p:nvPr/>
          </p:nvSpPr>
          <p:spPr bwMode="gray">
            <a:xfrm>
              <a:off x="414867" y="402165"/>
              <a:ext cx="6510866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Freeform 5"/>
            <p:cNvSpPr/>
            <p:nvPr/>
          </p:nvSpPr>
          <p:spPr bwMode="gray">
            <a:xfrm rot="5101749">
              <a:off x="6294738" y="457773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0" name="Freeform 5"/>
            <p:cNvSpPr/>
            <p:nvPr/>
          </p:nvSpPr>
          <p:spPr bwMode="gray">
            <a:xfrm rot="5400000">
              <a:off x="44492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85235" y="1278467"/>
            <a:ext cx="1409965" cy="4748590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1278467"/>
            <a:ext cx="6256025" cy="4748590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53104" y="6391838"/>
            <a:ext cx="992135" cy="304799"/>
          </a:xfrm>
        </p:spPr>
        <p:txBody>
          <a:bodyPr/>
          <a:lstStyle/>
          <a:p>
            <a:fld id="{A0574EEB-8997-47C3-BF34-1EDCB4930EF8}" type="datetimeFigureOut">
              <a:rPr lang="en-US" smtClean="0"/>
              <a:t>5/28/2022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41DFAB-D23C-4F9F-BF41-D5FC7CE851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37491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4" y="2603500"/>
            <a:ext cx="8825659" cy="341630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574EEB-8997-47C3-BF34-1EDCB4930EF8}" type="datetimeFigureOut">
              <a:rPr lang="en-US" smtClean="0"/>
              <a:t>5/28/2022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41DFAB-D23C-4F9F-BF41-D5FC7CE851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75984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Rectangle 9"/>
            <p:cNvSpPr/>
            <p:nvPr/>
          </p:nvSpPr>
          <p:spPr bwMode="gray">
            <a:xfrm>
              <a:off x="7289800" y="402165"/>
              <a:ext cx="44788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5"/>
            <p:cNvSpPr/>
            <p:nvPr/>
          </p:nvSpPr>
          <p:spPr bwMode="gray">
            <a:xfrm rot="16200000">
              <a:off x="3787244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5922489">
              <a:off x="4698352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677645"/>
            <a:ext cx="4351025" cy="2283824"/>
          </a:xfrm>
        </p:spPr>
        <p:txBody>
          <a:bodyPr anchor="ctr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95559" y="2677644"/>
            <a:ext cx="3757545" cy="2283824"/>
          </a:xfrm>
        </p:spPr>
        <p:txBody>
          <a:bodyPr anchor="ctr"/>
          <a:lstStyle>
            <a:lvl1pPr marL="0" indent="0" algn="l">
              <a:buNone/>
              <a:defRPr sz="2000"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574EEB-8997-47C3-BF34-1EDCB4930EF8}" type="datetimeFigureOut">
              <a:rPr lang="en-US" smtClean="0"/>
              <a:t>5/28/2022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41DFAB-D23C-4F9F-BF41-D5FC7CE851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86841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54954" y="2603500"/>
            <a:ext cx="4825158" cy="3416301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8712" y="2603500"/>
            <a:ext cx="4825159" cy="3416300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574EEB-8997-47C3-BF34-1EDCB4930EF8}" type="datetimeFigureOut">
              <a:rPr lang="en-US" smtClean="0"/>
              <a:t>5/28/2022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41DFAB-D23C-4F9F-BF41-D5FC7CE851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29569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4825157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4954" y="3179762"/>
            <a:ext cx="4825158" cy="2840039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08712" y="2603500"/>
            <a:ext cx="482515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08712" y="3179762"/>
            <a:ext cx="4825159" cy="2840039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574EEB-8997-47C3-BF34-1EDCB4930EF8}" type="datetimeFigureOut">
              <a:rPr lang="en-US" smtClean="0"/>
              <a:t>5/28/2022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41DFAB-D23C-4F9F-BF41-D5FC7CE851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66353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761413" cy="706964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574EEB-8997-47C3-BF34-1EDCB4930EF8}" type="datetimeFigureOut">
              <a:rPr lang="en-US" smtClean="0"/>
              <a:t>5/28/2022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41DFAB-D23C-4F9F-BF41-D5FC7CE851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4501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574EEB-8997-47C3-BF34-1EDCB4930EF8}" type="datetimeFigureOut">
              <a:rPr lang="en-US" smtClean="0"/>
              <a:t>5/28/2022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41DFAB-D23C-4F9F-BF41-D5FC7CE851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56095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Freeform 5"/>
            <p:cNvSpPr/>
            <p:nvPr/>
          </p:nvSpPr>
          <p:spPr bwMode="gray">
            <a:xfrm rot="15922489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295400"/>
            <a:ext cx="2793158" cy="16002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81146" y="1447800"/>
            <a:ext cx="5190066" cy="4572000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129280"/>
            <a:ext cx="2793158" cy="2895599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574EEB-8997-47C3-BF34-1EDCB4930EF8}" type="datetimeFigureOut">
              <a:rPr lang="en-US" smtClean="0"/>
              <a:t>5/28/2022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41DFAB-D23C-4F9F-BF41-D5FC7CE851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33651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6172200" y="402165"/>
              <a:ext cx="55964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5"/>
            <p:cNvSpPr/>
            <p:nvPr/>
          </p:nvSpPr>
          <p:spPr bwMode="gray">
            <a:xfrm rot="15922489">
              <a:off x="4203594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32954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693333"/>
            <a:ext cx="3865134" cy="1735667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547870" y="1143000"/>
            <a:ext cx="3227193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marL="0" lvl="0" indent="0" algn="ctr"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657600"/>
            <a:ext cx="3859212" cy="13716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574EEB-8997-47C3-BF34-1EDCB4930EF8}" type="datetimeFigureOut">
              <a:rPr lang="en-US" smtClean="0"/>
              <a:t>5/28/2022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41DFAB-D23C-4F9F-BF41-D5FC7CE851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52838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7" name="Rectangle 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19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5"/>
            <p:cNvSpPr/>
            <p:nvPr/>
          </p:nvSpPr>
          <p:spPr bwMode="gray">
            <a:xfrm rot="21010068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/>
            <p:nvPr/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4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1154954" y="973668"/>
            <a:ext cx="8761413" cy="7069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8761413" cy="3416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653104" y="6391838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1" i="0">
                <a:solidFill>
                  <a:schemeClr val="accent1"/>
                </a:solidFill>
              </a:defRPr>
            </a:lvl1pPr>
          </a:lstStyle>
          <a:p>
            <a:fld id="{A0574EEB-8997-47C3-BF34-1EDCB4930EF8}" type="datetimeFigureOut">
              <a:rPr lang="en-US" smtClean="0"/>
              <a:t>5/28/2022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61110" y="6391838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1" i="0"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</a:defRPr>
            </a:lvl1pPr>
          </a:lstStyle>
          <a:p>
            <a:fld id="{7F41DFAB-D23C-4F9F-BF41-D5FC7CE851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85710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5" r:id="rId1"/>
    <p:sldLayoutId id="2147483776" r:id="rId2"/>
    <p:sldLayoutId id="2147483777" r:id="rId3"/>
    <p:sldLayoutId id="2147483778" r:id="rId4"/>
    <p:sldLayoutId id="2147483779" r:id="rId5"/>
    <p:sldLayoutId id="2147483780" r:id="rId6"/>
    <p:sldLayoutId id="2147483781" r:id="rId7"/>
    <p:sldLayoutId id="2147483782" r:id="rId8"/>
    <p:sldLayoutId id="2147483783" r:id="rId9"/>
    <p:sldLayoutId id="2147483784" r:id="rId10"/>
    <p:sldLayoutId id="2147483785" r:id="rId11"/>
    <p:sldLayoutId id="2147483786" r:id="rId12"/>
    <p:sldLayoutId id="2147483787" r:id="rId13"/>
    <p:sldLayoutId id="2147483788" r:id="rId14"/>
    <p:sldLayoutId id="2147483789" r:id="rId15"/>
    <p:sldLayoutId id="2147483790" r:id="rId16"/>
    <p:sldLayoutId id="2147483791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b="0" i="0" kern="1200">
          <a:solidFill>
            <a:schemeClr val="bg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95" name="Title 1"/>
          <p:cNvSpPr>
            <a:spLocks noGrp="1"/>
          </p:cNvSpPr>
          <p:nvPr>
            <p:ph type="ctrTitle"/>
          </p:nvPr>
        </p:nvSpPr>
        <p:spPr>
          <a:xfrm>
            <a:off x="1069571" y="1205342"/>
            <a:ext cx="10058400" cy="4239490"/>
          </a:xfrm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rgbClr val="00B050"/>
                </a:solidFill>
                <a:latin typeface="Cambria" panose="02040503050406030204" pitchFamily="18" charset="0"/>
              </a:rPr>
              <a:t>Feisal </a:t>
            </a:r>
            <a:r>
              <a:rPr lang="en-US" b="1" dirty="0">
                <a:solidFill>
                  <a:srgbClr val="00B050"/>
                </a:solidFill>
                <a:latin typeface="Cambria" panose="02040503050406030204" pitchFamily="18" charset="0"/>
              </a:rPr>
              <a:t>Farah </a:t>
            </a:r>
            <a:br>
              <a:rPr lang="en-US" b="1" dirty="0">
                <a:solidFill>
                  <a:srgbClr val="00B050"/>
                </a:solidFill>
                <a:latin typeface="Cambria" panose="02040503050406030204" pitchFamily="18" charset="0"/>
              </a:rPr>
            </a:br>
            <a:r>
              <a:rPr lang="en-US" dirty="0">
                <a:solidFill>
                  <a:srgbClr val="FFFF00"/>
                </a:solidFill>
                <a:latin typeface="Cambria" panose="02040503050406030204" pitchFamily="18" charset="0"/>
              </a:rPr>
              <a:t>PhD Candidate</a:t>
            </a:r>
            <a:br>
              <a:rPr lang="en-US" dirty="0">
                <a:solidFill>
                  <a:srgbClr val="FFFF00"/>
                </a:solidFill>
                <a:latin typeface="Cambria" panose="02040503050406030204" pitchFamily="18" charset="0"/>
              </a:rPr>
            </a:br>
            <a:r>
              <a:rPr lang="en-US" dirty="0">
                <a:solidFill>
                  <a:srgbClr val="00B0F0"/>
                </a:solidFill>
                <a:latin typeface="Cambria" panose="02040503050406030204" pitchFamily="18" charset="0"/>
              </a:rPr>
              <a:t>Hull University and Wilberforce Institute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dirty="0">
                <a:latin typeface="Aharoni" panose="02010803020104030203" pitchFamily="2" charset="-79"/>
                <a:cs typeface="Aharoni" panose="02010803020104030203" pitchFamily="2" charset="-79"/>
              </a:rPr>
              <a:t>Sheikh Al-Amin Ali Mazrui Page </a:t>
            </a:r>
            <a:r>
              <a:rPr lang="it-IT" dirty="0" smtClean="0">
                <a:latin typeface="Aharoni" panose="02010803020104030203" pitchFamily="2" charset="-79"/>
                <a:cs typeface="Aharoni" panose="02010803020104030203" pitchFamily="2" charset="-79"/>
              </a:rPr>
              <a:t>3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algn="just"/>
            <a:r>
              <a:rPr lang="en-US" sz="3600" dirty="0">
                <a:latin typeface="Aharoni" panose="02010803020104030203" pitchFamily="2" charset="-79"/>
                <a:cs typeface="Aharoni" panose="02010803020104030203" pitchFamily="2" charset="-79"/>
              </a:rPr>
              <a:t>He encouraged the Muslims to send their children to colonial schools.</a:t>
            </a:r>
          </a:p>
          <a:p>
            <a:pPr algn="just"/>
            <a:r>
              <a:rPr lang="en-US" sz="3600" dirty="0">
                <a:latin typeface="Aharoni" panose="02010803020104030203" pitchFamily="2" charset="-79"/>
                <a:ea typeface="Calibri" panose="020F0502020204030204" pitchFamily="34" charset="0"/>
                <a:cs typeface="Aharoni" panose="02010803020104030203" pitchFamily="2" charset="-79"/>
              </a:rPr>
              <a:t>Scholars Like Kai </a:t>
            </a:r>
            <a:r>
              <a:rPr lang="en-US" sz="3600" dirty="0" err="1">
                <a:latin typeface="Aharoni" panose="02010803020104030203" pitchFamily="2" charset="-79"/>
                <a:ea typeface="Calibri" panose="020F0502020204030204" pitchFamily="34" charset="0"/>
                <a:cs typeface="Aharoni" panose="02010803020104030203" pitchFamily="2" charset="-79"/>
              </a:rPr>
              <a:t>Kresse</a:t>
            </a:r>
            <a:r>
              <a:rPr lang="en-US" sz="3600" dirty="0">
                <a:latin typeface="Aharoni" panose="02010803020104030203" pitchFamily="2" charset="-79"/>
                <a:ea typeface="Calibri" panose="020F0502020204030204" pitchFamily="34" charset="0"/>
                <a:cs typeface="Aharoni" panose="02010803020104030203" pitchFamily="2" charset="-79"/>
              </a:rPr>
              <a:t> argues that Sheikh Mazrui  was a “modernist” felt Islam was compatible to modern science and secular education (</a:t>
            </a:r>
            <a:r>
              <a:rPr lang="en-US" sz="3600" dirty="0" err="1">
                <a:latin typeface="Aharoni" panose="02010803020104030203" pitchFamily="2" charset="-79"/>
                <a:cs typeface="Aharoni" panose="02010803020104030203" pitchFamily="2" charset="-79"/>
              </a:rPr>
              <a:t>Chome</a:t>
            </a:r>
            <a:r>
              <a:rPr lang="en-US" sz="3600" dirty="0">
                <a:latin typeface="Aharoni" panose="02010803020104030203" pitchFamily="2" charset="-79"/>
                <a:cs typeface="Aharoni" panose="02010803020104030203" pitchFamily="2" charset="-79"/>
              </a:rPr>
              <a:t>, 2019, p. 7-8).</a:t>
            </a:r>
            <a:endParaRPr lang="en-US" sz="3600" dirty="0">
              <a:latin typeface="Aharoni" panose="02010803020104030203" pitchFamily="2" charset="-79"/>
              <a:ea typeface="Calibri" panose="020F0502020204030204" pitchFamily="34" charset="0"/>
              <a:cs typeface="Aharoni" panose="02010803020104030203" pitchFamily="2" charset="-79"/>
            </a:endParaRPr>
          </a:p>
          <a:p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618789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9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dirty="0"/>
              <a:t> </a:t>
            </a:r>
            <a:r>
              <a:rPr lang="it-IT" dirty="0">
                <a:latin typeface="Aharoni" panose="02010803020104030203" pitchFamily="2" charset="-79"/>
                <a:cs typeface="Aharoni" panose="02010803020104030203" pitchFamily="2" charset="-79"/>
              </a:rPr>
              <a:t>Sheikh Al-Amin Ali Mazrui Page </a:t>
            </a:r>
            <a:r>
              <a:rPr lang="it-IT" dirty="0" smtClean="0">
                <a:latin typeface="Aharoni" panose="02010803020104030203" pitchFamily="2" charset="-79"/>
                <a:cs typeface="Aharoni" panose="02010803020104030203" pitchFamily="2" charset="-79"/>
              </a:rPr>
              <a:t>4</a:t>
            </a:r>
            <a:endParaRPr lang="en-US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1048594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algn="just">
              <a:lnSpc>
                <a:spcPct val="150000"/>
              </a:lnSpc>
            </a:pPr>
            <a:r>
              <a:rPr lang="en-US" sz="3200" dirty="0">
                <a:latin typeface="Aharoni" panose="02010803020104030203" pitchFamily="2" charset="-79"/>
                <a:ea typeface="Calibri" panose="020F0502020204030204" pitchFamily="34" charset="0"/>
                <a:cs typeface="Aharoni" panose="02010803020104030203" pitchFamily="2" charset="-79"/>
              </a:rPr>
              <a:t>Sheikh Mazrui was a member of Mombasa’s established Arab upper class, all of whom were designated as non-natives during the colonial period and therefore not subject to British colonial precepts of control and whom had traditionally avoided marriages with non-Arab families.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9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latin typeface="Aharoni" panose="02010803020104030203" pitchFamily="2" charset="-79"/>
                <a:cs typeface="Aharoni" panose="02010803020104030203" pitchFamily="2" charset="-79"/>
              </a:rPr>
              <a:t>Sheikh Khalid Balala</a:t>
            </a:r>
          </a:p>
        </p:txBody>
      </p:sp>
      <p:pic>
        <p:nvPicPr>
          <p:cNvPr id="2097153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980036" y="2549237"/>
            <a:ext cx="7025374" cy="360218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9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latin typeface="Aharoni" panose="02010803020104030203" pitchFamily="2" charset="-79"/>
                <a:cs typeface="Aharoni" panose="02010803020104030203" pitchFamily="2" charset="-79"/>
              </a:rPr>
              <a:t>Sheikh Khalid Balala 2</a:t>
            </a:r>
          </a:p>
        </p:txBody>
      </p:sp>
      <p:sp>
        <p:nvSpPr>
          <p:cNvPr id="1048591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algn="just"/>
            <a:r>
              <a:rPr lang="en-US" sz="2400" b="1" dirty="0">
                <a:latin typeface="Aharoni" panose="02010803020104030203" pitchFamily="2" charset="-79"/>
                <a:cs typeface="Aharoni" panose="02010803020104030203" pitchFamily="2" charset="-79"/>
              </a:rPr>
              <a:t>The 1990s was known as ‘The Second Liberation’ a decade of political turbulence, where ‘disparate political’ groups united in their opposition to the repressive regime of Daniel </a:t>
            </a:r>
            <a:r>
              <a:rPr lang="en-US" sz="2400" b="1" dirty="0" err="1">
                <a:latin typeface="Aharoni" panose="02010803020104030203" pitchFamily="2" charset="-79"/>
                <a:cs typeface="Aharoni" panose="02010803020104030203" pitchFamily="2" charset="-79"/>
              </a:rPr>
              <a:t>Arap</a:t>
            </a:r>
            <a:r>
              <a:rPr lang="en-US" sz="2400" b="1" dirty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2400" b="1" dirty="0" err="1">
                <a:latin typeface="Aharoni" panose="02010803020104030203" pitchFamily="2" charset="-79"/>
                <a:cs typeface="Aharoni" panose="02010803020104030203" pitchFamily="2" charset="-79"/>
              </a:rPr>
              <a:t>Moi</a:t>
            </a:r>
            <a:r>
              <a:rPr lang="en-US" sz="2400" b="1" dirty="0">
                <a:latin typeface="Aharoni" panose="02010803020104030203" pitchFamily="2" charset="-79"/>
                <a:cs typeface="Aharoni" panose="02010803020104030203" pitchFamily="2" charset="-79"/>
              </a:rPr>
              <a:t> (</a:t>
            </a:r>
            <a:r>
              <a:rPr lang="en-US" sz="2400" b="1" dirty="0" err="1">
                <a:latin typeface="Aharoni" panose="02010803020104030203" pitchFamily="2" charset="-79"/>
                <a:cs typeface="Aharoni" panose="02010803020104030203" pitchFamily="2" charset="-79"/>
              </a:rPr>
              <a:t>Bakari</a:t>
            </a:r>
            <a:r>
              <a:rPr lang="en-US" sz="2400" b="1" dirty="0">
                <a:latin typeface="Aharoni" panose="02010803020104030203" pitchFamily="2" charset="-79"/>
                <a:cs typeface="Aharoni" panose="02010803020104030203" pitchFamily="2" charset="-79"/>
              </a:rPr>
              <a:t>, 2013, p. 16). </a:t>
            </a:r>
          </a:p>
          <a:p>
            <a:pPr algn="just"/>
            <a:r>
              <a:rPr lang="en-US" sz="2400" b="1" dirty="0">
                <a:latin typeface="Aharoni" panose="02010803020104030203" pitchFamily="2" charset="-79"/>
                <a:cs typeface="Aharoni" panose="02010803020104030203" pitchFamily="2" charset="-79"/>
              </a:rPr>
              <a:t>At the end of 1991 President </a:t>
            </a:r>
            <a:r>
              <a:rPr lang="en-US" sz="2400" b="1" dirty="0" err="1">
                <a:latin typeface="Aharoni" panose="02010803020104030203" pitchFamily="2" charset="-79"/>
                <a:cs typeface="Aharoni" panose="02010803020104030203" pitchFamily="2" charset="-79"/>
              </a:rPr>
              <a:t>Moi’s</a:t>
            </a:r>
            <a:r>
              <a:rPr lang="en-US" sz="2400" b="1" dirty="0">
                <a:latin typeface="Aharoni" panose="02010803020104030203" pitchFamily="2" charset="-79"/>
                <a:cs typeface="Aharoni" panose="02010803020104030203" pitchFamily="2" charset="-79"/>
              </a:rPr>
              <a:t> government allowed for multiparty participation in the election.</a:t>
            </a:r>
          </a:p>
          <a:p>
            <a:pPr algn="just"/>
            <a:r>
              <a:rPr lang="en-US" sz="2400" b="1" dirty="0" smtClean="0">
                <a:latin typeface="Aharoni" panose="02010803020104030203" pitchFamily="2" charset="-79"/>
                <a:cs typeface="Aharoni" panose="02010803020104030203" pitchFamily="2" charset="-79"/>
              </a:rPr>
              <a:t>At the </a:t>
            </a:r>
            <a:r>
              <a:rPr lang="en-US" sz="2400" b="1" dirty="0">
                <a:latin typeface="Aharoni" panose="02010803020104030203" pitchFamily="2" charset="-79"/>
                <a:cs typeface="Aharoni" panose="02010803020104030203" pitchFamily="2" charset="-79"/>
              </a:rPr>
              <a:t>end of 1991, a group of Muslims led by Omar </a:t>
            </a:r>
            <a:r>
              <a:rPr lang="en-US" sz="2400" b="1" dirty="0" err="1">
                <a:latin typeface="Aharoni" panose="02010803020104030203" pitchFamily="2" charset="-79"/>
                <a:cs typeface="Aharoni" panose="02010803020104030203" pitchFamily="2" charset="-79"/>
              </a:rPr>
              <a:t>Mwinyi</a:t>
            </a:r>
            <a:r>
              <a:rPr lang="en-US" sz="2400" b="1" dirty="0">
                <a:latin typeface="Aharoni" panose="02010803020104030203" pitchFamily="2" charset="-79"/>
                <a:cs typeface="Aharoni" panose="02010803020104030203" pitchFamily="2" charset="-79"/>
              </a:rPr>
              <a:t> and </a:t>
            </a:r>
            <a:r>
              <a:rPr lang="en-US" sz="2400" b="1" dirty="0" err="1">
                <a:latin typeface="Aharoni" panose="02010803020104030203" pitchFamily="2" charset="-79"/>
                <a:cs typeface="Aharoni" panose="02010803020104030203" pitchFamily="2" charset="-79"/>
              </a:rPr>
              <a:t>Abdulrahman</a:t>
            </a:r>
            <a:r>
              <a:rPr lang="en-US" sz="2400" b="1" dirty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2400" b="1" dirty="0" err="1">
                <a:latin typeface="Aharoni" panose="02010803020104030203" pitchFamily="2" charset="-79"/>
                <a:cs typeface="Aharoni" panose="02010803020104030203" pitchFamily="2" charset="-79"/>
              </a:rPr>
              <a:t>Wandati</a:t>
            </a:r>
            <a:r>
              <a:rPr lang="en-US" sz="2400" b="1" dirty="0">
                <a:latin typeface="Aharoni" panose="02010803020104030203" pitchFamily="2" charset="-79"/>
                <a:cs typeface="Aharoni" panose="02010803020104030203" pitchFamily="2" charset="-79"/>
              </a:rPr>
              <a:t> tried to register the Islamic Party of Kenya (IPK</a:t>
            </a:r>
            <a:r>
              <a:rPr lang="en-US" sz="2400" b="1" dirty="0"/>
              <a:t>) (</a:t>
            </a:r>
            <a:r>
              <a:rPr lang="en-US" sz="2400" b="1" dirty="0" err="1"/>
              <a:t>Oded</a:t>
            </a:r>
            <a:r>
              <a:rPr lang="en-US" sz="2400" b="1" dirty="0"/>
              <a:t>, 1996, p. 407</a:t>
            </a:r>
            <a:r>
              <a:rPr lang="en-US" sz="2400" b="1" dirty="0" smtClean="0"/>
              <a:t>).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latin typeface="Aharoni" panose="02010803020104030203" pitchFamily="2" charset="-79"/>
                <a:cs typeface="Aharoni" panose="02010803020104030203" pitchFamily="2" charset="-79"/>
              </a:rPr>
              <a:t>Sheikh Khalid </a:t>
            </a:r>
            <a:r>
              <a:rPr lang="en-US" dirty="0" err="1">
                <a:latin typeface="Aharoni" panose="02010803020104030203" pitchFamily="2" charset="-79"/>
                <a:cs typeface="Aharoni" panose="02010803020104030203" pitchFamily="2" charset="-79"/>
              </a:rPr>
              <a:t>Balala</a:t>
            </a:r>
            <a:r>
              <a:rPr lang="en-US" dirty="0">
                <a:latin typeface="Aharoni" panose="02010803020104030203" pitchFamily="2" charset="-79"/>
                <a:cs typeface="Aharoni" panose="02010803020104030203" pitchFamily="2" charset="-79"/>
              </a:rPr>
              <a:t> 3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4" y="2313709"/>
            <a:ext cx="9097410" cy="4668982"/>
          </a:xfrm>
        </p:spPr>
        <p:txBody>
          <a:bodyPr>
            <a:noAutofit/>
          </a:bodyPr>
          <a:lstStyle/>
          <a:p>
            <a:pPr algn="just"/>
            <a:r>
              <a:rPr lang="en-US" sz="2400" dirty="0">
                <a:latin typeface="Aharoni" panose="02010803020104030203" pitchFamily="2" charset="-79"/>
                <a:cs typeface="Aharoni" panose="02010803020104030203" pitchFamily="2" charset="-79"/>
              </a:rPr>
              <a:t>The Party seemed to particularly galvanize the Muslim in Mombasa and the coast of Kenya (</a:t>
            </a:r>
            <a:r>
              <a:rPr lang="en-US" sz="2400" dirty="0" err="1">
                <a:latin typeface="Aharoni" panose="02010803020104030203" pitchFamily="2" charset="-79"/>
                <a:cs typeface="Aharoni" panose="02010803020104030203" pitchFamily="2" charset="-79"/>
              </a:rPr>
              <a:t>Oded</a:t>
            </a:r>
            <a:r>
              <a:rPr lang="en-US" sz="2400" dirty="0">
                <a:latin typeface="Aharoni" panose="02010803020104030203" pitchFamily="2" charset="-79"/>
                <a:cs typeface="Aharoni" panose="02010803020104030203" pitchFamily="2" charset="-79"/>
              </a:rPr>
              <a:t>, 1996, p. 407). </a:t>
            </a:r>
          </a:p>
          <a:p>
            <a:pPr algn="just"/>
            <a:r>
              <a:rPr lang="en-US" sz="2400" dirty="0">
                <a:latin typeface="Aharoni" panose="02010803020104030203" pitchFamily="2" charset="-79"/>
                <a:cs typeface="Aharoni" panose="02010803020104030203" pitchFamily="2" charset="-79"/>
              </a:rPr>
              <a:t>The demands by the IPK to stop the marginalization of Muslims in education, government employment, and the media (</a:t>
            </a:r>
            <a:r>
              <a:rPr lang="en-US" sz="2400" dirty="0" err="1">
                <a:latin typeface="Aharoni" panose="02010803020104030203" pitchFamily="2" charset="-79"/>
                <a:cs typeface="Aharoni" panose="02010803020104030203" pitchFamily="2" charset="-79"/>
              </a:rPr>
              <a:t>Oded</a:t>
            </a:r>
            <a:r>
              <a:rPr lang="en-US" sz="2400" dirty="0">
                <a:latin typeface="Aharoni" panose="02010803020104030203" pitchFamily="2" charset="-79"/>
                <a:cs typeface="Aharoni" panose="02010803020104030203" pitchFamily="2" charset="-79"/>
              </a:rPr>
              <a:t>, 1996, p. 407).   </a:t>
            </a:r>
          </a:p>
          <a:p>
            <a:pPr algn="just"/>
            <a:r>
              <a:rPr lang="en-US" sz="2400" dirty="0">
                <a:latin typeface="Aharoni" panose="02010803020104030203" pitchFamily="2" charset="-79"/>
                <a:cs typeface="Aharoni" panose="02010803020104030203" pitchFamily="2" charset="-79"/>
              </a:rPr>
              <a:t>The IPK was successfully in rallying young Muslims to their cause and many believed that the Party could force the government to stop treating Muslims as ‘second class citizens’ (</a:t>
            </a:r>
            <a:r>
              <a:rPr lang="en-US" sz="2400" dirty="0" err="1">
                <a:latin typeface="Aharoni" panose="02010803020104030203" pitchFamily="2" charset="-79"/>
                <a:cs typeface="Aharoni" panose="02010803020104030203" pitchFamily="2" charset="-79"/>
              </a:rPr>
              <a:t>Oded</a:t>
            </a:r>
            <a:r>
              <a:rPr lang="en-US" sz="2400" dirty="0">
                <a:latin typeface="Aharoni" panose="02010803020104030203" pitchFamily="2" charset="-79"/>
                <a:cs typeface="Aharoni" panose="02010803020104030203" pitchFamily="2" charset="-79"/>
              </a:rPr>
              <a:t>, 1996, p. 407).   </a:t>
            </a:r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0425038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86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>
                <a:latin typeface="Aharoni" panose="02010803020104030203" pitchFamily="2" charset="-79"/>
                <a:cs typeface="Aharoni" panose="02010803020104030203" pitchFamily="2" charset="-79"/>
              </a:rPr>
              <a:t>Sheikh Aboud Rogo Mohamed (1968–2012</a:t>
            </a:r>
            <a:r>
              <a:rPr lang="en-US" dirty="0"/>
              <a:t>)</a:t>
            </a:r>
          </a:p>
        </p:txBody>
      </p:sp>
      <p:pic>
        <p:nvPicPr>
          <p:cNvPr id="2097152" name="Content Placeholder 3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438928" y="2355274"/>
            <a:ext cx="6996543" cy="4197926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02" name="Title 1"/>
          <p:cNvSpPr>
            <a:spLocks noGrp="1"/>
          </p:cNvSpPr>
          <p:nvPr>
            <p:ph type="ctrTitle"/>
          </p:nvPr>
        </p:nvSpPr>
        <p:spPr>
          <a:xfrm>
            <a:off x="1154955" y="637308"/>
            <a:ext cx="8825658" cy="2299856"/>
          </a:xfrm>
        </p:spPr>
        <p:txBody>
          <a:bodyPr>
            <a:normAutofit/>
          </a:bodyPr>
          <a:lstStyle/>
          <a:p>
            <a:r>
              <a:rPr lang="en-US" sz="4000" dirty="0">
                <a:latin typeface="Aharoni" panose="02010803020104030203" pitchFamily="2" charset="-79"/>
                <a:cs typeface="Aharoni" panose="02010803020104030203" pitchFamily="2" charset="-79"/>
              </a:rPr>
              <a:t>The Evolution of Political Salafism: Al-Shabaab and Islamic Networks on the Coast of Kenya</a:t>
            </a:r>
          </a:p>
        </p:txBody>
      </p:sp>
      <p:sp>
        <p:nvSpPr>
          <p:cNvPr id="1048603" name="Subtitle 2"/>
          <p:cNvSpPr>
            <a:spLocks noGrp="1"/>
          </p:cNvSpPr>
          <p:nvPr>
            <p:ph type="subTitle" idx="1"/>
          </p:nvPr>
        </p:nvSpPr>
        <p:spPr>
          <a:xfrm>
            <a:off x="1154955" y="3796145"/>
            <a:ext cx="8825658" cy="1842655"/>
          </a:xfrm>
        </p:spPr>
        <p:txBody>
          <a:bodyPr>
            <a:normAutofit/>
          </a:bodyPr>
          <a:lstStyle/>
          <a:p>
            <a:r>
              <a:rPr lang="en-US" sz="3200" dirty="0">
                <a:solidFill>
                  <a:srgbClr val="FFFF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The Evolution of Political Salafism: Al-Shabaab and Islamic Networks on the Coast of Kenya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0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haroni" panose="02010803020104030203" pitchFamily="2" charset="-79"/>
                <a:cs typeface="Aharoni" panose="02010803020104030203" pitchFamily="2" charset="-79"/>
              </a:rPr>
              <a:t>Abstract</a:t>
            </a:r>
          </a:p>
        </p:txBody>
      </p:sp>
      <p:sp>
        <p:nvSpPr>
          <p:cNvPr id="1048605" name="Content Placeholder 2"/>
          <p:cNvSpPr>
            <a:spLocks noGrp="1"/>
          </p:cNvSpPr>
          <p:nvPr>
            <p:ph idx="1"/>
          </p:nvPr>
        </p:nvSpPr>
        <p:spPr>
          <a:xfrm>
            <a:off x="1154954" y="2327564"/>
            <a:ext cx="9513046" cy="4225636"/>
          </a:xfrm>
        </p:spPr>
        <p:txBody>
          <a:bodyPr>
            <a:noAutofit/>
          </a:bodyPr>
          <a:lstStyle/>
          <a:p>
            <a:pPr marL="0" marR="0" algn="just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400" b="1" dirty="0">
                <a:latin typeface="Aharoni" panose="02010803020104030203" pitchFamily="2" charset="-79"/>
                <a:ea typeface="Calibri" panose="020F0502020204030204" pitchFamily="34" charset="0"/>
                <a:cs typeface="Aharoni" panose="02010803020104030203" pitchFamily="2" charset="-79"/>
              </a:rPr>
              <a:t>This study will discuss the connection between Political Salafism and Al-Shabaab on the coast of Kenya. </a:t>
            </a:r>
            <a:endParaRPr lang="en-US" sz="2400" b="1" dirty="0" smtClean="0">
              <a:latin typeface="Aharoni" panose="02010803020104030203" pitchFamily="2" charset="-79"/>
              <a:ea typeface="Calibri" panose="020F0502020204030204" pitchFamily="34" charset="0"/>
              <a:cs typeface="Aharoni" panose="02010803020104030203" pitchFamily="2" charset="-79"/>
            </a:endParaRPr>
          </a:p>
          <a:p>
            <a:pPr marL="0" marR="0" algn="just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400" b="1" dirty="0" smtClean="0">
                <a:latin typeface="Aharoni" panose="02010803020104030203" pitchFamily="2" charset="-79"/>
                <a:ea typeface="Calibri" panose="020F0502020204030204" pitchFamily="34" charset="0"/>
                <a:cs typeface="Aharoni" panose="02010803020104030203" pitchFamily="2" charset="-79"/>
              </a:rPr>
              <a:t>People </a:t>
            </a:r>
            <a:r>
              <a:rPr lang="en-US" sz="2400" b="1" dirty="0">
                <a:latin typeface="Aharoni" panose="02010803020104030203" pitchFamily="2" charset="-79"/>
                <a:ea typeface="Calibri" panose="020F0502020204030204" pitchFamily="34" charset="0"/>
                <a:cs typeface="Aharoni" panose="02010803020104030203" pitchFamily="2" charset="-79"/>
              </a:rPr>
              <a:t>on the coast of Kenya and the Muslim population in particular have suffered from political and economic marginalization during and after colonialism. </a:t>
            </a:r>
            <a:endParaRPr lang="en-US" sz="2400" b="1" dirty="0" smtClean="0">
              <a:latin typeface="Aharoni" panose="02010803020104030203" pitchFamily="2" charset="-79"/>
              <a:ea typeface="Calibri" panose="020F0502020204030204" pitchFamily="34" charset="0"/>
              <a:cs typeface="Aharoni" panose="02010803020104030203" pitchFamily="2" charset="-79"/>
            </a:endParaRPr>
          </a:p>
          <a:p>
            <a:pPr marL="0" marR="0" algn="just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400" b="1" dirty="0" smtClean="0">
                <a:latin typeface="Aharoni" panose="02010803020104030203" pitchFamily="2" charset="-79"/>
                <a:ea typeface="Calibri" panose="020F0502020204030204" pitchFamily="34" charset="0"/>
                <a:cs typeface="Aharoni" panose="02010803020104030203" pitchFamily="2" charset="-79"/>
              </a:rPr>
              <a:t>The </a:t>
            </a:r>
            <a:r>
              <a:rPr lang="en-US" sz="2400" b="1" dirty="0">
                <a:latin typeface="Aharoni" panose="02010803020104030203" pitchFamily="2" charset="-79"/>
                <a:ea typeface="Calibri" panose="020F0502020204030204" pitchFamily="34" charset="0"/>
                <a:cs typeface="Aharoni" panose="02010803020104030203" pitchFamily="2" charset="-79"/>
              </a:rPr>
              <a:t>study focuses on the evolution of political Salafism and the changing landscape of Islam on the coast of Kenya. </a:t>
            </a:r>
            <a:endParaRPr lang="en-US" sz="2400" b="1" dirty="0" smtClean="0">
              <a:latin typeface="Aharoni" panose="02010803020104030203" pitchFamily="2" charset="-79"/>
              <a:ea typeface="Calibri" panose="020F0502020204030204" pitchFamily="34" charset="0"/>
              <a:cs typeface="Aharoni" panose="02010803020104030203" pitchFamily="2" charset="-79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Aharoni" panose="02010803020104030203" pitchFamily="2" charset="-79"/>
                <a:cs typeface="Aharoni" panose="02010803020104030203" pitchFamily="2" charset="-79"/>
              </a:rPr>
              <a:t>Abstract 2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4" y="2603499"/>
            <a:ext cx="8825659" cy="4102101"/>
          </a:xfrm>
        </p:spPr>
        <p:txBody>
          <a:bodyPr>
            <a:normAutofit fontScale="70000" lnSpcReduction="20000"/>
          </a:bodyPr>
          <a:lstStyle/>
          <a:p>
            <a:pPr marL="0" algn="just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800" b="1" dirty="0">
                <a:latin typeface="Aharoni" panose="02010803020104030203" pitchFamily="2" charset="-79"/>
                <a:ea typeface="Calibri" panose="020F0502020204030204" pitchFamily="34" charset="0"/>
                <a:cs typeface="Aharoni" panose="02010803020104030203" pitchFamily="2" charset="-79"/>
              </a:rPr>
              <a:t>By the 1990s, disaffected Muslim youths were flocking to the radical Muslims preachers, who were able to radicalize and mobilize them. </a:t>
            </a:r>
          </a:p>
          <a:p>
            <a:pPr marL="0" marR="0" algn="just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800" b="1" dirty="0" smtClean="0">
                <a:latin typeface="Aharoni" panose="02010803020104030203" pitchFamily="2" charset="-79"/>
                <a:ea typeface="Calibri" panose="020F0502020204030204" pitchFamily="34" charset="0"/>
                <a:cs typeface="Aharoni" panose="02010803020104030203" pitchFamily="2" charset="-79"/>
              </a:rPr>
              <a:t>When </a:t>
            </a:r>
            <a:r>
              <a:rPr lang="en-US" sz="2800" b="1" dirty="0">
                <a:latin typeface="Aharoni" panose="02010803020104030203" pitchFamily="2" charset="-79"/>
                <a:ea typeface="Calibri" panose="020F0502020204030204" pitchFamily="34" charset="0"/>
                <a:cs typeface="Aharoni" panose="02010803020104030203" pitchFamily="2" charset="-79"/>
              </a:rPr>
              <a:t>al-Shabaab showed up a decade or two later there was a ready pool of potential recruits among Kenya’s disgruntled Muslim youths. </a:t>
            </a:r>
          </a:p>
          <a:p>
            <a:pPr marL="0" marR="0" algn="just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800" b="1" dirty="0">
                <a:latin typeface="Aharoni" panose="02010803020104030203" pitchFamily="2" charset="-79"/>
                <a:ea typeface="Calibri" panose="020F0502020204030204" pitchFamily="34" charset="0"/>
                <a:cs typeface="Aharoni" panose="02010803020104030203" pitchFamily="2" charset="-79"/>
              </a:rPr>
              <a:t>The study plans to show that the city of Mombasa and the other coastal towns were already a fertile ground for recruitment into a jihadi movement.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46795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haroni" panose="02010803020104030203" pitchFamily="2" charset="-79"/>
                <a:cs typeface="Aharoni" panose="02010803020104030203" pitchFamily="2" charset="-79"/>
              </a:rPr>
              <a:t>Abstract 3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 marL="0" marR="0" algn="just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3400" dirty="0" smtClean="0">
                <a:latin typeface="Aharoni" panose="02010803020104030203" pitchFamily="2" charset="-79"/>
                <a:ea typeface="Calibri" panose="020F0502020204030204" pitchFamily="34" charset="0"/>
                <a:cs typeface="Aharoni" panose="02010803020104030203" pitchFamily="2" charset="-79"/>
              </a:rPr>
              <a:t>I will show that al-Shabaab was able to take advantage of the existing social grievance amongst Kenya’s disadvantaged Muslim populations on the coast. Salafi Imams were not left out either. </a:t>
            </a:r>
          </a:p>
          <a:p>
            <a:pPr marL="0" marR="0" algn="just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3400" dirty="0" smtClean="0">
                <a:latin typeface="Aharoni" panose="02010803020104030203" pitchFamily="2" charset="-79"/>
                <a:ea typeface="Calibri" panose="020F0502020204030204" pitchFamily="34" charset="0"/>
                <a:cs typeface="Aharoni" panose="02010803020104030203" pitchFamily="2" charset="-79"/>
              </a:rPr>
              <a:t>They were able not only to give moral support to al-Shabaab, but also funneled recruits and financial help to al-Shabaab. 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56392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06" name="Title 1"/>
          <p:cNvSpPr>
            <a:spLocks noGrp="1"/>
          </p:cNvSpPr>
          <p:nvPr>
            <p:ph type="title"/>
          </p:nvPr>
        </p:nvSpPr>
        <p:spPr>
          <a:xfrm>
            <a:off x="1127245" y="544177"/>
            <a:ext cx="8761413" cy="706964"/>
          </a:xfrm>
        </p:spPr>
        <p:txBody>
          <a:bodyPr/>
          <a:lstStyle/>
          <a:p>
            <a:pPr algn="ctr"/>
            <a:r>
              <a:rPr lang="en-US" b="1" dirty="0">
                <a:latin typeface="Aharoni" panose="02010803020104030203" pitchFamily="2" charset="-79"/>
                <a:cs typeface="Aharoni" panose="02010803020104030203" pitchFamily="2" charset="-79"/>
              </a:rPr>
              <a:t>Map of the Swahili Coast</a:t>
            </a:r>
          </a:p>
        </p:txBody>
      </p:sp>
      <p:pic>
        <p:nvPicPr>
          <p:cNvPr id="209715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909454" y="1251141"/>
            <a:ext cx="5430981" cy="5430981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07" name="Title 1"/>
          <p:cNvSpPr>
            <a:spLocks noGrp="1"/>
          </p:cNvSpPr>
          <p:nvPr>
            <p:ph type="title"/>
          </p:nvPr>
        </p:nvSpPr>
        <p:spPr>
          <a:xfrm>
            <a:off x="1141099" y="571886"/>
            <a:ext cx="8761413" cy="706964"/>
          </a:xfrm>
        </p:spPr>
        <p:txBody>
          <a:bodyPr/>
          <a:lstStyle/>
          <a:p>
            <a:pPr algn="ctr"/>
            <a:r>
              <a:rPr lang="en-US" b="1" dirty="0">
                <a:latin typeface="Aharoni" panose="02010803020104030203" pitchFamily="2" charset="-79"/>
                <a:cs typeface="Aharoni" panose="02010803020104030203" pitchFamily="2" charset="-79"/>
              </a:rPr>
              <a:t>Map of Kenya</a:t>
            </a:r>
          </a:p>
        </p:txBody>
      </p:sp>
      <p:pic>
        <p:nvPicPr>
          <p:cNvPr id="2097155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772812" y="1680632"/>
            <a:ext cx="5088680" cy="4983404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56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561982" y="2257135"/>
            <a:ext cx="5947356" cy="4462319"/>
          </a:xfrm>
        </p:spPr>
      </p:pic>
      <p:sp>
        <p:nvSpPr>
          <p:cNvPr id="104860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>
                <a:latin typeface="Aharoni" panose="02010803020104030203" pitchFamily="2" charset="-79"/>
                <a:cs typeface="Aharoni" panose="02010803020104030203" pitchFamily="2" charset="-79"/>
              </a:rPr>
              <a:t>Sheikh Al-Amin Ali Mazrui (1891–1947)</a:t>
            </a:r>
            <a:endParaRPr lang="en-US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0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>
                <a:latin typeface="Aharoni" panose="02010803020104030203" pitchFamily="2" charset="-79"/>
                <a:cs typeface="Aharoni" panose="02010803020104030203" pitchFamily="2" charset="-79"/>
              </a:rPr>
              <a:t>Sheikh Al-Amin Ali Mazrui Page 2</a:t>
            </a:r>
            <a:endParaRPr lang="en-US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1048610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just"/>
            <a:r>
              <a:rPr lang="en-US" sz="3600" dirty="0">
                <a:latin typeface="Aharoni" panose="02010803020104030203" pitchFamily="2" charset="-79"/>
                <a:cs typeface="Aharoni" panose="02010803020104030203" pitchFamily="2" charset="-79"/>
              </a:rPr>
              <a:t>Islamic Reformist </a:t>
            </a:r>
          </a:p>
          <a:p>
            <a:pPr algn="just"/>
            <a:r>
              <a:rPr lang="en-US" sz="3600" dirty="0">
                <a:latin typeface="Aharoni" panose="02010803020104030203" pitchFamily="2" charset="-79"/>
                <a:cs typeface="Aharoni" panose="02010803020104030203" pitchFamily="2" charset="-79"/>
              </a:rPr>
              <a:t>Challenged local Islamic practices on the coast of Kenya</a:t>
            </a:r>
          </a:p>
          <a:p>
            <a:pPr algn="just"/>
            <a:r>
              <a:rPr lang="en-US" sz="3600" dirty="0">
                <a:solidFill>
                  <a:srgbClr val="FF0000"/>
                </a:solidFill>
                <a:latin typeface="Aharoni" panose="02010803020104030203" pitchFamily="2" charset="-79"/>
                <a:ea typeface="Calibri" panose="020F0502020204030204" pitchFamily="34" charset="0"/>
                <a:cs typeface="Aharoni" panose="02010803020104030203" pitchFamily="2" charset="-79"/>
              </a:rPr>
              <a:t>He published weekly newsletters circulated in Mombasa in the 1920s and 1930s 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 Boardroom">
  <a:themeElements>
    <a:clrScheme name="Ion Boardroom">
      <a:dk1>
        <a:sysClr val="windowText" lastClr="000000"/>
      </a:dk1>
      <a:lt1>
        <a:sysClr val="window" lastClr="FFFFFF"/>
      </a:lt1>
      <a:dk2>
        <a:srgbClr val="3B3059"/>
      </a:dk2>
      <a:lt2>
        <a:srgbClr val="EBEBEB"/>
      </a:lt2>
      <a:accent1>
        <a:srgbClr val="B31166"/>
      </a:accent1>
      <a:accent2>
        <a:srgbClr val="E33D6F"/>
      </a:accent2>
      <a:accent3>
        <a:srgbClr val="E45F3C"/>
      </a:accent3>
      <a:accent4>
        <a:srgbClr val="E9943A"/>
      </a:accent4>
      <a:accent5>
        <a:srgbClr val="9B6BF2"/>
      </a:accent5>
      <a:accent6>
        <a:srgbClr val="D53DD0"/>
      </a:accent6>
      <a:hlink>
        <a:srgbClr val="8F8F8F"/>
      </a:hlink>
      <a:folHlink>
        <a:srgbClr val="A5A5A5"/>
      </a:folHlink>
    </a:clrScheme>
    <a:fontScheme name="Ion Boardroom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 Boardroom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24000"/>
                <a:satMod val="148000"/>
                <a:lumMod val="12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91000"/>
                <a:satMod val="164000"/>
                <a:lumMod val="74000"/>
              </a:schemeClr>
              <a:schemeClr val="phClr">
                <a:hueMod val="124000"/>
                <a:satMod val="140000"/>
                <a:lumMod val="14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 Boardroom" id="{FC33163D-4339-46B1-8EED-24C834239D99}" vid="{B8502691-933B-45FE-8764-BA278511EF27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Ion Boardroom</Template>
  <TotalTime>26</TotalTime>
  <Words>633</Words>
  <Application>Microsoft Office PowerPoint</Application>
  <PresentationFormat>Widescreen</PresentationFormat>
  <Paragraphs>39</Paragraphs>
  <Slides>15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2" baseType="lpstr">
      <vt:lpstr>Aharoni</vt:lpstr>
      <vt:lpstr>Arial</vt:lpstr>
      <vt:lpstr>Calibri</vt:lpstr>
      <vt:lpstr>Cambria</vt:lpstr>
      <vt:lpstr>Century Gothic</vt:lpstr>
      <vt:lpstr>Wingdings 3</vt:lpstr>
      <vt:lpstr>Ion Boardroom</vt:lpstr>
      <vt:lpstr>Feisal Farah  PhD Candidate Hull University and Wilberforce Institute</vt:lpstr>
      <vt:lpstr>The Evolution of Political Salafism: Al-Shabaab and Islamic Networks on the Coast of Kenya</vt:lpstr>
      <vt:lpstr>Abstract</vt:lpstr>
      <vt:lpstr>Abstract 2</vt:lpstr>
      <vt:lpstr>Abstract 3</vt:lpstr>
      <vt:lpstr>Map of the Swahili Coast</vt:lpstr>
      <vt:lpstr>Map of Kenya</vt:lpstr>
      <vt:lpstr>Sheikh Al-Amin Ali Mazrui (1891–1947)</vt:lpstr>
      <vt:lpstr>Sheikh Al-Amin Ali Mazrui Page 2</vt:lpstr>
      <vt:lpstr>Sheikh Al-Amin Ali Mazrui Page 3</vt:lpstr>
      <vt:lpstr> Sheikh Al-Amin Ali Mazrui Page 4</vt:lpstr>
      <vt:lpstr>Sheikh Khalid Balala</vt:lpstr>
      <vt:lpstr>Sheikh Khalid Balala 2</vt:lpstr>
      <vt:lpstr>Sheikh Khalid Balala 3</vt:lpstr>
      <vt:lpstr>Sheikh Aboud Rogo Mohamed (1968–2012)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Evolution of Political Salafism: Al-Shabaab and Islamic Networks on the Coast of Kenya</dc:title>
  <dc:creator>Feisal</dc:creator>
  <cp:lastModifiedBy>Hp</cp:lastModifiedBy>
  <cp:revision>5</cp:revision>
  <dcterms:created xsi:type="dcterms:W3CDTF">2022-05-25T14:16:54Z</dcterms:created>
  <dcterms:modified xsi:type="dcterms:W3CDTF">2022-05-28T22:36:59Z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a22719432f6448429069119e136ed245</vt:lpwstr>
  </property>
</Properties>
</file>