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1" name="Titolo Testo"/>
          <p:cNvSpPr txBox="1"/>
          <p:nvPr>
            <p:ph type="title"/>
          </p:nvPr>
        </p:nvSpPr>
        <p:spPr>
          <a:xfrm>
            <a:off x="2387600" y="2298700"/>
            <a:ext cx="19621500" cy="4648200"/>
          </a:xfrm>
          <a:prstGeom prst="rect">
            <a:avLst/>
          </a:prstGeom>
        </p:spPr>
        <p:txBody>
          <a:bodyPr anchor="b"/>
          <a:lstStyle/>
          <a:p>
            <a:pPr/>
            <a:r>
              <a:t>Titolo Testo</a:t>
            </a:r>
          </a:p>
        </p:txBody>
      </p:sp>
      <p:sp>
        <p:nvSpPr>
          <p:cNvPr id="12" name="Corpo livello uno…"/>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3" name="–Giovanni Mela"/>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–Giovanni Mela</a:t>
            </a:r>
          </a:p>
        </p:txBody>
      </p:sp>
      <p:sp>
        <p:nvSpPr>
          <p:cNvPr id="94" name="“Inserisci qui una citazione”."/>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“Inserisci qui una citazione”.</a:t>
            </a:r>
          </a:p>
        </p:txBody>
      </p:sp>
      <p:sp>
        <p:nvSpPr>
          <p:cNvPr id="95"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Foto panoramica di due persone in canoa su un fiume con montagne innevate sullo sfondo"/>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Foto panoramica di due persone in canoa su un fiume con montagne innevate sullo sfondo"/>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olo Testo"/>
          <p:cNvSpPr txBox="1"/>
          <p:nvPr>
            <p:ph type="title"/>
          </p:nvPr>
        </p:nvSpPr>
        <p:spPr>
          <a:xfrm>
            <a:off x="2387600" y="9448800"/>
            <a:ext cx="19621500" cy="2006600"/>
          </a:xfrm>
          <a:prstGeom prst="rect">
            <a:avLst/>
          </a:prstGeom>
        </p:spPr>
        <p:txBody>
          <a:bodyPr anchor="b"/>
          <a:lstStyle/>
          <a:p>
            <a:pPr/>
            <a:r>
              <a:t>Titolo Testo</a:t>
            </a:r>
          </a:p>
        </p:txBody>
      </p:sp>
      <p:sp>
        <p:nvSpPr>
          <p:cNvPr id="22" name="Corpo livello uno…"/>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itolo Testo"/>
          <p:cNvSpPr txBox="1"/>
          <p:nvPr>
            <p:ph type="title"/>
          </p:nvPr>
        </p:nvSpPr>
        <p:spPr>
          <a:xfrm>
            <a:off x="2387600" y="4533900"/>
            <a:ext cx="19621500" cy="4648200"/>
          </a:xfrm>
          <a:prstGeom prst="rect">
            <a:avLst/>
          </a:prstGeom>
        </p:spPr>
        <p:txBody>
          <a:bodyPr/>
          <a:lstStyle/>
          <a:p>
            <a:pPr/>
            <a:r>
              <a:t>Titolo Testo</a:t>
            </a:r>
          </a:p>
        </p:txBody>
      </p:sp>
      <p:sp>
        <p:nvSpPr>
          <p:cNvPr id="31"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Imbarcazione di colore rosso nei pressi di un molo su un fiume con alberi lungo la costa e cielo azzurro con nuvole sullo sfondo"/>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olo Testo"/>
          <p:cNvSpPr txBox="1"/>
          <p:nvPr>
            <p:ph type="title"/>
          </p:nvPr>
        </p:nvSpPr>
        <p:spPr>
          <a:xfrm>
            <a:off x="1790700" y="1066800"/>
            <a:ext cx="10007600" cy="5626100"/>
          </a:xfrm>
          <a:prstGeom prst="rect">
            <a:avLst/>
          </a:prstGeom>
        </p:spPr>
        <p:txBody>
          <a:bodyPr anchor="b"/>
          <a:lstStyle>
            <a:lvl1pPr>
              <a:defRPr sz="8400"/>
            </a:lvl1pPr>
          </a:lstStyle>
          <a:p>
            <a:pPr/>
            <a:r>
              <a:t>Titolo Testo</a:t>
            </a:r>
          </a:p>
        </p:txBody>
      </p:sp>
      <p:sp>
        <p:nvSpPr>
          <p:cNvPr id="40" name="Corpo livello uno…"/>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itolo Testo"/>
          <p:cNvSpPr txBox="1"/>
          <p:nvPr>
            <p:ph type="title"/>
          </p:nvPr>
        </p:nvSpPr>
        <p:spPr>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5" name="Imbarcazione di colore rosso nei pressi di un molo su un fiume con alberi lungo la costa e cielo azzurro con nuvole sullo sfondo"/>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olo Testo"/>
          <p:cNvSpPr txBox="1"/>
          <p:nvPr>
            <p:ph type="title"/>
          </p:nvPr>
        </p:nvSpPr>
        <p:spPr>
          <a:prstGeom prst="rect">
            <a:avLst/>
          </a:prstGeom>
        </p:spPr>
        <p:txBody>
          <a:bodyPr/>
          <a:lstStyle/>
          <a:p>
            <a:pPr/>
            <a:r>
              <a:t>Titolo Testo</a:t>
            </a:r>
          </a:p>
        </p:txBody>
      </p:sp>
      <p:sp>
        <p:nvSpPr>
          <p:cNvPr id="67" name="Corpo livello uno…"/>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xfrm>
            <a:off x="1790700" y="1790700"/>
            <a:ext cx="20815300" cy="101473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3" name="Bambino che utilizza un binocolo e guarda verso un paesaggio di montagna innevato"/>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84" name="Piccola isola rocciosa coperta di erba e circondata dall'oceano con un cielo azzurro sullo sfondo"/>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85" name="Imbarcazione di colore rosso nei pressi di un molo su un fiume con alberi lungo la costa e cielo azzurro con nuvole sullo sfondo"/>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olo Testo"/>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mailto:aiocchi@unior.it" TargetMode="External"/><Relationship Id="rId4" Type="http://schemas.openxmlformats.org/officeDocument/2006/relationships/hyperlink" Target="mailto:alessioi@nupi.no"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Doppio clic per modificare"/>
          <p:cNvSpPr txBox="1"/>
          <p:nvPr>
            <p:ph type="ctrTitle"/>
          </p:nvPr>
        </p:nvSpPr>
        <p:spPr>
          <a:prstGeom prst="rect">
            <a:avLst/>
          </a:prstGeom>
        </p:spPr>
        <p:txBody>
          <a:bodyPr/>
          <a:lstStyle/>
          <a:p>
            <a:pPr/>
          </a:p>
        </p:txBody>
      </p:sp>
      <p:sp>
        <p:nvSpPr>
          <p:cNvPr id="120" name="Doppio clic per modificare"/>
          <p:cNvSpPr txBox="1"/>
          <p:nvPr>
            <p:ph type="subTitle" sz="quarter" idx="1"/>
          </p:nvPr>
        </p:nvSpPr>
        <p:spPr>
          <a:prstGeom prst="rect">
            <a:avLst/>
          </a:prstGeom>
        </p:spPr>
        <p:txBody>
          <a:bodyPr/>
          <a:lstStyle/>
          <a:p>
            <a:pPr/>
          </a:p>
        </p:txBody>
      </p:sp>
      <p:pic>
        <p:nvPicPr>
          <p:cNvPr id="121" name="iswap_3:20.jpeg" descr="iswap_3:20.jpeg"/>
          <p:cNvPicPr>
            <a:picLocks noChangeAspect="1"/>
          </p:cNvPicPr>
          <p:nvPr/>
        </p:nvPicPr>
        <p:blipFill>
          <a:blip r:embed="rId2">
            <a:extLst/>
          </a:blip>
          <a:stretch>
            <a:fillRect/>
          </a:stretch>
        </p:blipFill>
        <p:spPr>
          <a:xfrm>
            <a:off x="157119" y="90382"/>
            <a:ext cx="24082462" cy="13535236"/>
          </a:xfrm>
          <a:prstGeom prst="rect">
            <a:avLst/>
          </a:prstGeom>
          <a:ln w="12700">
            <a:miter lim="400000"/>
          </a:ln>
        </p:spPr>
      </p:pic>
      <p:sp>
        <p:nvSpPr>
          <p:cNvPr id="122" name="Governing Pious Mujāhidīn: Jihadi Governance by Lake Chad"/>
          <p:cNvSpPr txBox="1"/>
          <p:nvPr/>
        </p:nvSpPr>
        <p:spPr>
          <a:xfrm>
            <a:off x="2392318" y="981075"/>
            <a:ext cx="19654243" cy="902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6300">
                <a:solidFill>
                  <a:srgbClr val="212529"/>
                </a:solidFill>
                <a:latin typeface="Carlito"/>
                <a:ea typeface="Carlito"/>
                <a:cs typeface="Carlito"/>
                <a:sym typeface="Carlito"/>
              </a:defRPr>
            </a:lvl1pPr>
          </a:lstStyle>
          <a:p>
            <a:pPr/>
            <a:r>
              <a:t>Governing Pious Mujāhidīn: Jihadi Governance by Lake Chad</a:t>
            </a:r>
          </a:p>
        </p:txBody>
      </p:sp>
      <p:sp>
        <p:nvSpPr>
          <p:cNvPr id="123" name="Alessio Iocchi…"/>
          <p:cNvSpPr txBox="1"/>
          <p:nvPr/>
        </p:nvSpPr>
        <p:spPr>
          <a:xfrm>
            <a:off x="16654296" y="5027693"/>
            <a:ext cx="7071078" cy="21440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300">
                <a:latin typeface="Carlito"/>
                <a:ea typeface="Carlito"/>
                <a:cs typeface="Carlito"/>
                <a:sym typeface="Carlito"/>
              </a:defRPr>
            </a:pPr>
            <a:r>
              <a:t>Alessio Iocchi</a:t>
            </a:r>
          </a:p>
          <a:p>
            <a:pPr>
              <a:defRPr sz="2800">
                <a:latin typeface="Carlito"/>
                <a:ea typeface="Carlito"/>
                <a:cs typeface="Carlito"/>
                <a:sym typeface="Carlito"/>
              </a:defRPr>
            </a:pPr>
            <a:r>
              <a:t>(Università Orientale di Napoli </a:t>
            </a:r>
          </a:p>
          <a:p>
            <a:pPr>
              <a:defRPr sz="2800">
                <a:latin typeface="Carlito"/>
                <a:ea typeface="Carlito"/>
                <a:cs typeface="Carlito"/>
                <a:sym typeface="Carlito"/>
              </a:defRPr>
            </a:pPr>
            <a:r>
              <a:t>&amp; Norwegian Institute of International Affairs)</a:t>
            </a:r>
          </a:p>
          <a:p>
            <a:pPr>
              <a:defRPr sz="2800">
                <a:latin typeface="Carlito"/>
                <a:ea typeface="Carlito"/>
                <a:cs typeface="Carlito"/>
                <a:sym typeface="Carlito"/>
              </a:defRPr>
            </a:pPr>
            <a:r>
              <a:rPr u="sng">
                <a:hlinkClick r:id="rId3" invalidUrl="" action="" tgtFrame="" tooltip="" history="1" highlightClick="0" endSnd="0"/>
              </a:rPr>
              <a:t>aiocchi@unior.it</a:t>
            </a:r>
            <a:r>
              <a:t> // </a:t>
            </a:r>
            <a:r>
              <a:rPr u="sng">
                <a:hlinkClick r:id="rId4" invalidUrl="" action="" tgtFrame="" tooltip="" history="1" highlightClick="0" endSnd="0"/>
              </a:rPr>
              <a:t>alessioi@nupi.no</a:t>
            </a: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Doppio clic per modificare"/>
          <p:cNvSpPr txBox="1"/>
          <p:nvPr>
            <p:ph type="ctrTitle"/>
          </p:nvPr>
        </p:nvSpPr>
        <p:spPr>
          <a:prstGeom prst="rect">
            <a:avLst/>
          </a:prstGeom>
        </p:spPr>
        <p:txBody>
          <a:bodyPr/>
          <a:lstStyle/>
          <a:p>
            <a:pPr/>
          </a:p>
        </p:txBody>
      </p:sp>
      <p:sp>
        <p:nvSpPr>
          <p:cNvPr id="161" name="Doppio clic per modificare"/>
          <p:cNvSpPr txBox="1"/>
          <p:nvPr>
            <p:ph type="subTitle" sz="quarter" idx="1"/>
          </p:nvPr>
        </p:nvSpPr>
        <p:spPr>
          <a:prstGeom prst="rect">
            <a:avLst/>
          </a:prstGeom>
        </p:spPr>
        <p:txBody>
          <a:bodyPr/>
          <a:lstStyle/>
          <a:p>
            <a:pPr/>
          </a:p>
        </p:txBody>
      </p:sp>
      <p:pic>
        <p:nvPicPr>
          <p:cNvPr id="162" name="iswap_3:20.jpeg" descr="iswap_3:20.jpeg"/>
          <p:cNvPicPr>
            <a:picLocks noChangeAspect="1"/>
          </p:cNvPicPr>
          <p:nvPr/>
        </p:nvPicPr>
        <p:blipFill>
          <a:blip r:embed="rId2">
            <a:extLst/>
          </a:blip>
          <a:stretch>
            <a:fillRect/>
          </a:stretch>
        </p:blipFill>
        <p:spPr>
          <a:xfrm>
            <a:off x="157119" y="90382"/>
            <a:ext cx="24082462" cy="13535236"/>
          </a:xfrm>
          <a:prstGeom prst="rect">
            <a:avLst/>
          </a:prstGeom>
          <a:ln w="12700">
            <a:miter lim="400000"/>
          </a:ln>
        </p:spPr>
      </p:pic>
      <p:sp>
        <p:nvSpPr>
          <p:cNvPr id="163" name="Conclusions (2)"/>
          <p:cNvSpPr txBox="1"/>
          <p:nvPr/>
        </p:nvSpPr>
        <p:spPr>
          <a:xfrm>
            <a:off x="2392318" y="981075"/>
            <a:ext cx="5048902" cy="902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6300">
                <a:solidFill>
                  <a:srgbClr val="212529"/>
                </a:solidFill>
                <a:latin typeface="Carlito"/>
                <a:ea typeface="Carlito"/>
                <a:cs typeface="Carlito"/>
                <a:sym typeface="Carlito"/>
              </a:defRPr>
            </a:lvl1pPr>
          </a:lstStyle>
          <a:p>
            <a:pPr/>
            <a:r>
              <a:t>Conclusions (2)</a:t>
            </a:r>
          </a:p>
        </p:txBody>
      </p:sp>
      <p:sp>
        <p:nvSpPr>
          <p:cNvPr id="164" name="More takfir tends to produce a more asser- tive leadership and more motivated militants. However, it carries with it a set of potential risks, for it can either (1) multiply the number of potential targets ad infinitum, leading the movement to a strategi"/>
          <p:cNvSpPr txBox="1"/>
          <p:nvPr/>
        </p:nvSpPr>
        <p:spPr>
          <a:xfrm>
            <a:off x="15068063" y="268007"/>
            <a:ext cx="8775795" cy="137774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sz="4200">
                <a:solidFill>
                  <a:srgbClr val="000000"/>
                </a:solidFill>
                <a:latin typeface="Carlito"/>
                <a:ea typeface="Carlito"/>
                <a:cs typeface="Carlito"/>
                <a:sym typeface="Carlito"/>
              </a:defRPr>
            </a:pPr>
            <a:r>
              <a:t>More takfir tends to produce a more asser- tive leadership and more motivated militants. However, it carries with it a set of potential risks, for it can either (1) multiply the number of potential targets </a:t>
            </a:r>
            <a:r>
              <a:rPr i="1"/>
              <a:t>ad infinitum</a:t>
            </a:r>
            <a:r>
              <a:t>, leading the movement to a strategic isolation (as has been the case with Shekau’s AS-DJ), or (2) increase the internal instability of the group, by exposing every new generation of leaders to the risk of becoming the object of a new </a:t>
            </a:r>
            <a:r>
              <a:rPr i="1"/>
              <a:t>takfīr </a:t>
            </a:r>
            <a:r>
              <a:t>by emerging commanders (as has been the case with IS-WAP) </a:t>
            </a:r>
            <a:endParaRPr sz="1200"/>
          </a:p>
          <a:p>
            <a:pPr algn="l" defTabSz="457200">
              <a:spcBef>
                <a:spcPts val="1200"/>
              </a:spcBef>
              <a:defRPr sz="4200">
                <a:solidFill>
                  <a:srgbClr val="000000"/>
                </a:solidFill>
                <a:latin typeface="Carlito"/>
                <a:ea typeface="Carlito"/>
                <a:cs typeface="Carlito"/>
                <a:sym typeface="Carlito"/>
              </a:defRPr>
            </a:pPr>
          </a:p>
          <a:p>
            <a:pPr algn="l" defTabSz="457200">
              <a:spcBef>
                <a:spcPts val="1200"/>
              </a:spcBef>
              <a:defRPr sz="4200">
                <a:solidFill>
                  <a:srgbClr val="000000"/>
                </a:solidFill>
                <a:latin typeface="Carlito"/>
                <a:ea typeface="Carlito"/>
                <a:cs typeface="Carlito"/>
                <a:sym typeface="Carlito"/>
              </a:defRPr>
            </a:pPr>
          </a:p>
          <a:p>
            <a:pPr algn="l" defTabSz="457200">
              <a:spcBef>
                <a:spcPts val="1200"/>
              </a:spcBef>
              <a:defRPr sz="4200">
                <a:solidFill>
                  <a:srgbClr val="000000"/>
                </a:solidFill>
                <a:latin typeface="Carlito"/>
                <a:ea typeface="Carlito"/>
                <a:cs typeface="Carlito"/>
                <a:sym typeface="Carlito"/>
              </a:defRPr>
            </a:pPr>
          </a:p>
          <a:p>
            <a:pPr algn="l" defTabSz="457200">
              <a:spcBef>
                <a:spcPts val="1200"/>
              </a:spcBef>
              <a:defRPr sz="1466">
                <a:solidFill>
                  <a:srgbClr val="000000"/>
                </a:solidFill>
                <a:latin typeface="Times Roman"/>
                <a:ea typeface="Times Roman"/>
                <a:cs typeface="Times Roman"/>
                <a:sym typeface="Times Roman"/>
              </a:defRPr>
            </a:pPr>
          </a:p>
          <a:p>
            <a:pPr algn="l" defTabSz="457200">
              <a:spcBef>
                <a:spcPts val="1200"/>
              </a:spcBef>
              <a:defRPr sz="4200">
                <a:solidFill>
                  <a:srgbClr val="000000"/>
                </a:solidFill>
                <a:latin typeface="Carlito"/>
                <a:ea typeface="Carlito"/>
                <a:cs typeface="Carlito"/>
                <a:sym typeface="Carlito"/>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Doppio clic per modificare"/>
          <p:cNvSpPr txBox="1"/>
          <p:nvPr>
            <p:ph type="ctrTitle"/>
          </p:nvPr>
        </p:nvSpPr>
        <p:spPr>
          <a:prstGeom prst="rect">
            <a:avLst/>
          </a:prstGeom>
        </p:spPr>
        <p:txBody>
          <a:bodyPr/>
          <a:lstStyle/>
          <a:p>
            <a:pPr/>
          </a:p>
        </p:txBody>
      </p:sp>
      <p:sp>
        <p:nvSpPr>
          <p:cNvPr id="167" name="Doppio clic per modificare"/>
          <p:cNvSpPr txBox="1"/>
          <p:nvPr>
            <p:ph type="subTitle" sz="quarter" idx="1"/>
          </p:nvPr>
        </p:nvSpPr>
        <p:spPr>
          <a:prstGeom prst="rect">
            <a:avLst/>
          </a:prstGeom>
        </p:spPr>
        <p:txBody>
          <a:bodyPr/>
          <a:lstStyle/>
          <a:p>
            <a:pPr/>
          </a:p>
        </p:txBody>
      </p:sp>
      <p:pic>
        <p:nvPicPr>
          <p:cNvPr id="168" name="iswap_3:20.jpeg" descr="iswap_3:20.jpeg"/>
          <p:cNvPicPr>
            <a:picLocks noChangeAspect="1"/>
          </p:cNvPicPr>
          <p:nvPr/>
        </p:nvPicPr>
        <p:blipFill>
          <a:blip r:embed="rId2">
            <a:extLst/>
          </a:blip>
          <a:stretch>
            <a:fillRect/>
          </a:stretch>
        </p:blipFill>
        <p:spPr>
          <a:xfrm>
            <a:off x="157119" y="90382"/>
            <a:ext cx="24082462" cy="13535236"/>
          </a:xfrm>
          <a:prstGeom prst="rect">
            <a:avLst/>
          </a:prstGeom>
          <a:ln w="12700">
            <a:miter lim="400000"/>
          </a:ln>
        </p:spPr>
      </p:pic>
      <p:sp>
        <p:nvSpPr>
          <p:cNvPr id="169" name="Conclusions (3)"/>
          <p:cNvSpPr txBox="1"/>
          <p:nvPr/>
        </p:nvSpPr>
        <p:spPr>
          <a:xfrm>
            <a:off x="2392318" y="981075"/>
            <a:ext cx="5048902" cy="902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6300">
                <a:solidFill>
                  <a:srgbClr val="212529"/>
                </a:solidFill>
                <a:latin typeface="Carlito"/>
                <a:ea typeface="Carlito"/>
                <a:cs typeface="Carlito"/>
                <a:sym typeface="Carlito"/>
              </a:defRPr>
            </a:lvl1pPr>
          </a:lstStyle>
          <a:p>
            <a:pPr/>
            <a:r>
              <a:t>Conclusions (3)</a:t>
            </a:r>
          </a:p>
        </p:txBody>
      </p:sp>
      <p:sp>
        <p:nvSpPr>
          <p:cNvPr id="170" name="The governing device developed by takfir-constrained movements like ISWAP needs to be continuously accommodated between the material needs of the combatant base (on issue like ghanima) and the severe limitations posed by the takfiri-minded political deci"/>
          <p:cNvSpPr txBox="1"/>
          <p:nvPr/>
        </p:nvSpPr>
        <p:spPr>
          <a:xfrm>
            <a:off x="15068063" y="2707107"/>
            <a:ext cx="8775795" cy="88992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sz="4200">
                <a:solidFill>
                  <a:srgbClr val="000000"/>
                </a:solidFill>
                <a:latin typeface="Carlito"/>
                <a:ea typeface="Carlito"/>
                <a:cs typeface="Carlito"/>
                <a:sym typeface="Carlito"/>
              </a:defRPr>
            </a:pPr>
            <a:r>
              <a:t>The governing device developed by takfir-constrained movements like ISWAP needs to be continuously accommodated between the material needs of the combatant base (on issue like ghanima) and the severe limitations posed by the takfiri-minded political decisions (see also Foucher 2021)</a:t>
            </a:r>
          </a:p>
          <a:p>
            <a:pPr algn="l" defTabSz="457200">
              <a:spcBef>
                <a:spcPts val="1200"/>
              </a:spcBef>
              <a:defRPr sz="4200">
                <a:solidFill>
                  <a:srgbClr val="000000"/>
                </a:solidFill>
                <a:latin typeface="Carlito"/>
                <a:ea typeface="Carlito"/>
                <a:cs typeface="Carlito"/>
                <a:sym typeface="Carlito"/>
              </a:defRPr>
            </a:pPr>
          </a:p>
          <a:p>
            <a:pPr algn="l" defTabSz="457200">
              <a:spcBef>
                <a:spcPts val="1200"/>
              </a:spcBef>
              <a:defRPr sz="4200">
                <a:solidFill>
                  <a:srgbClr val="000000"/>
                </a:solidFill>
                <a:latin typeface="Carlito"/>
                <a:ea typeface="Carlito"/>
                <a:cs typeface="Carlito"/>
                <a:sym typeface="Carlito"/>
              </a:defRPr>
            </a:pPr>
          </a:p>
          <a:p>
            <a:pPr algn="l" defTabSz="457200">
              <a:spcBef>
                <a:spcPts val="1200"/>
              </a:spcBef>
              <a:defRPr sz="1466">
                <a:solidFill>
                  <a:srgbClr val="000000"/>
                </a:solidFill>
                <a:latin typeface="Times Roman"/>
                <a:ea typeface="Times Roman"/>
                <a:cs typeface="Times Roman"/>
                <a:sym typeface="Times Roman"/>
              </a:defRPr>
            </a:pPr>
          </a:p>
          <a:p>
            <a:pPr algn="l" defTabSz="457200">
              <a:spcBef>
                <a:spcPts val="1200"/>
              </a:spcBef>
              <a:defRPr sz="4200">
                <a:solidFill>
                  <a:srgbClr val="000000"/>
                </a:solidFill>
                <a:latin typeface="Carlito"/>
                <a:ea typeface="Carlito"/>
                <a:cs typeface="Carlito"/>
                <a:sym typeface="Carlito"/>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5" name="Empirical findings"/>
          <p:cNvSpPr txBox="1"/>
          <p:nvPr>
            <p:ph type="title"/>
          </p:nvPr>
        </p:nvSpPr>
        <p:spPr>
          <a:xfrm>
            <a:off x="2477906" y="1252423"/>
            <a:ext cx="5848886" cy="11518859"/>
          </a:xfrm>
          <a:prstGeom prst="rect">
            <a:avLst/>
          </a:prstGeom>
        </p:spPr>
        <p:txBody>
          <a:bodyPr/>
          <a:lstStyle>
            <a:lvl1pPr algn="l" defTabSz="914400">
              <a:lnSpc>
                <a:spcPct val="90000"/>
              </a:lnSpc>
              <a:defRPr sz="6000">
                <a:solidFill>
                  <a:srgbClr val="000000"/>
                </a:solidFill>
                <a:latin typeface="Carlito"/>
                <a:ea typeface="Carlito"/>
                <a:cs typeface="Carlito"/>
                <a:sym typeface="Carlito"/>
              </a:defRPr>
            </a:lvl1pPr>
          </a:lstStyle>
          <a:p>
            <a:pPr/>
            <a:r>
              <a:t>Empirical findings </a:t>
            </a:r>
          </a:p>
        </p:txBody>
      </p:sp>
      <p:sp>
        <p:nvSpPr>
          <p:cNvPr id="126" name="Empirically, the research on which this presentation is based shows the development by ISWAP of governing techniques and devices as well as the importance of the interaction between combatant and civilian population in ISWAP-administered areas between 20"/>
          <p:cNvSpPr txBox="1"/>
          <p:nvPr>
            <p:ph type="body" idx="1"/>
          </p:nvPr>
        </p:nvSpPr>
        <p:spPr>
          <a:xfrm>
            <a:off x="10254840" y="556757"/>
            <a:ext cx="13313536" cy="11927343"/>
          </a:xfrm>
          <a:prstGeom prst="rect">
            <a:avLst/>
          </a:prstGeom>
        </p:spPr>
        <p:txBody>
          <a:bodyPr/>
          <a:lstStyle/>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r>
              <a:t>Empirically</a:t>
            </a:r>
            <a:r>
              <a:rPr b="0" u="none"/>
              <a:t>, the research on which this presentation is based shows the development by ISWAP of governing techniques and devices as well as the importance of the interaction between combatant and civilian population in ISWAP-administered areas between 2016 and 2021</a:t>
            </a:r>
          </a:p>
        </p:txBody>
      </p:sp>
      <p:sp>
        <p:nvSpPr>
          <p:cNvPr id="127" name="Foglia"/>
          <p:cNvSpPr/>
          <p:nvPr/>
        </p:nvSpPr>
        <p:spPr>
          <a:xfrm>
            <a:off x="8159889" y="4387101"/>
            <a:ext cx="1768941" cy="4941798"/>
          </a:xfrm>
          <a:custGeom>
            <a:avLst/>
            <a:gdLst/>
            <a:ahLst/>
            <a:cxnLst>
              <a:cxn ang="0">
                <a:pos x="wd2" y="hd2"/>
              </a:cxn>
              <a:cxn ang="5400000">
                <a:pos x="wd2" y="hd2"/>
              </a:cxn>
              <a:cxn ang="10800000">
                <a:pos x="wd2" y="hd2"/>
              </a:cxn>
              <a:cxn ang="16200000">
                <a:pos x="wd2" y="hd2"/>
              </a:cxn>
            </a:cxnLst>
            <a:rect l="0" t="0" r="r" b="b"/>
            <a:pathLst>
              <a:path w="16693" h="21217" fill="norm" stroke="1" extrusionOk="0">
                <a:moveTo>
                  <a:pt x="10933" y="0"/>
                </a:moveTo>
                <a:cubicBezTo>
                  <a:pt x="-4426" y="5413"/>
                  <a:pt x="-1243" y="13502"/>
                  <a:pt x="6156" y="16481"/>
                </a:cubicBezTo>
                <a:cubicBezTo>
                  <a:pt x="6053" y="18357"/>
                  <a:pt x="6196" y="20047"/>
                  <a:pt x="6853" y="20912"/>
                </a:cubicBezTo>
                <a:cubicBezTo>
                  <a:pt x="7205" y="21600"/>
                  <a:pt x="9849" y="20972"/>
                  <a:pt x="9495" y="20530"/>
                </a:cubicBezTo>
                <a:cubicBezTo>
                  <a:pt x="9277" y="20257"/>
                  <a:pt x="7814" y="19339"/>
                  <a:pt x="7648" y="16469"/>
                </a:cubicBezTo>
                <a:cubicBezTo>
                  <a:pt x="10014" y="15780"/>
                  <a:pt x="16336" y="13638"/>
                  <a:pt x="16668" y="10353"/>
                </a:cubicBezTo>
                <a:cubicBezTo>
                  <a:pt x="17174" y="5343"/>
                  <a:pt x="9883" y="5481"/>
                  <a:pt x="10933" y="0"/>
                </a:cubicBez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9" name="Methodological approach"/>
          <p:cNvSpPr txBox="1"/>
          <p:nvPr>
            <p:ph type="title"/>
          </p:nvPr>
        </p:nvSpPr>
        <p:spPr>
          <a:xfrm>
            <a:off x="2477907" y="1252423"/>
            <a:ext cx="5848885" cy="11518859"/>
          </a:xfrm>
          <a:prstGeom prst="rect">
            <a:avLst/>
          </a:prstGeom>
        </p:spPr>
        <p:txBody>
          <a:bodyPr/>
          <a:lstStyle>
            <a:lvl1pPr algn="l" defTabSz="914400">
              <a:lnSpc>
                <a:spcPct val="90000"/>
              </a:lnSpc>
              <a:defRPr sz="6000">
                <a:solidFill>
                  <a:srgbClr val="000000"/>
                </a:solidFill>
                <a:latin typeface="Carlito"/>
                <a:ea typeface="Carlito"/>
                <a:cs typeface="Carlito"/>
                <a:sym typeface="Carlito"/>
              </a:defRPr>
            </a:lvl1pPr>
          </a:lstStyle>
          <a:p>
            <a:pPr/>
            <a:r>
              <a:t>Methodological approach</a:t>
            </a:r>
          </a:p>
        </p:txBody>
      </p:sp>
      <p:sp>
        <p:nvSpPr>
          <p:cNvPr id="130" name="Methodologically, the research on which the presentation is based draws on the actor-network theory (Deleuze &amp; Guattari 1980; Latour 2005), which stresses the primacy of nodes and connections, thus recognizing the inherent thread-like nature of contempor"/>
          <p:cNvSpPr txBox="1"/>
          <p:nvPr>
            <p:ph type="body" idx="1"/>
          </p:nvPr>
        </p:nvSpPr>
        <p:spPr>
          <a:xfrm>
            <a:off x="10254840" y="556757"/>
            <a:ext cx="13313536" cy="11927343"/>
          </a:xfrm>
          <a:prstGeom prst="rect">
            <a:avLst/>
          </a:prstGeom>
        </p:spPr>
        <p:txBody>
          <a:bodyPr/>
          <a:lstStyle/>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r>
              <a:t>Methodologically, </a:t>
            </a:r>
            <a:r>
              <a:rPr b="0" u="none"/>
              <a:t>the research on which the presentation is based draws on the actor-network theory (</a:t>
            </a:r>
            <a:r>
              <a:t>Deleuze &amp; Guattari 1980; Latour 2005)</a:t>
            </a:r>
            <a:r>
              <a:rPr b="0" u="none"/>
              <a:t>, which stresses the primacy of nodes and connections, thus recognizing the inherent thread-like nature of contemporary societies.</a:t>
            </a:r>
            <a:endParaRPr b="0" u="none"/>
          </a:p>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endParaRPr b="0" u="none"/>
          </a:p>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r>
              <a:rPr b="0" u="none"/>
              <a:t>Furthermore, the article draws equally from the the dialectic of the “trans-local entanglement” (</a:t>
            </a:r>
            <a:r>
              <a:t>Freitag &amp; von Oppen 2010</a:t>
            </a:r>
            <a:r>
              <a:rPr b="0" u="none"/>
              <a:t>) which, arguing for the study of globalisation(s) from a Southern perspective, unveils the existence of several layers of interaction through specific nodes that go beyond nation-state logics</a:t>
            </a:r>
          </a:p>
        </p:txBody>
      </p:sp>
      <p:sp>
        <p:nvSpPr>
          <p:cNvPr id="131" name="Foglia"/>
          <p:cNvSpPr/>
          <p:nvPr/>
        </p:nvSpPr>
        <p:spPr>
          <a:xfrm>
            <a:off x="8159889" y="4387101"/>
            <a:ext cx="1768941" cy="4941797"/>
          </a:xfrm>
          <a:custGeom>
            <a:avLst/>
            <a:gdLst/>
            <a:ahLst/>
            <a:cxnLst>
              <a:cxn ang="0">
                <a:pos x="wd2" y="hd2"/>
              </a:cxn>
              <a:cxn ang="5400000">
                <a:pos x="wd2" y="hd2"/>
              </a:cxn>
              <a:cxn ang="10800000">
                <a:pos x="wd2" y="hd2"/>
              </a:cxn>
              <a:cxn ang="16200000">
                <a:pos x="wd2" y="hd2"/>
              </a:cxn>
            </a:cxnLst>
            <a:rect l="0" t="0" r="r" b="b"/>
            <a:pathLst>
              <a:path w="16693" h="21217" fill="norm" stroke="1" extrusionOk="0">
                <a:moveTo>
                  <a:pt x="10933" y="0"/>
                </a:moveTo>
                <a:cubicBezTo>
                  <a:pt x="-4426" y="5413"/>
                  <a:pt x="-1243" y="13502"/>
                  <a:pt x="6156" y="16481"/>
                </a:cubicBezTo>
                <a:cubicBezTo>
                  <a:pt x="6053" y="18357"/>
                  <a:pt x="6196" y="20047"/>
                  <a:pt x="6853" y="20912"/>
                </a:cubicBezTo>
                <a:cubicBezTo>
                  <a:pt x="7205" y="21600"/>
                  <a:pt x="9849" y="20972"/>
                  <a:pt x="9495" y="20530"/>
                </a:cubicBezTo>
                <a:cubicBezTo>
                  <a:pt x="9277" y="20257"/>
                  <a:pt x="7814" y="19339"/>
                  <a:pt x="7648" y="16469"/>
                </a:cubicBezTo>
                <a:cubicBezTo>
                  <a:pt x="10014" y="15780"/>
                  <a:pt x="16336" y="13638"/>
                  <a:pt x="16668" y="10353"/>
                </a:cubicBezTo>
                <a:cubicBezTo>
                  <a:pt x="17174" y="5343"/>
                  <a:pt x="9883" y="5481"/>
                  <a:pt x="10933" y="0"/>
                </a:cubicBez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3" name="Theoretical argument"/>
          <p:cNvSpPr txBox="1"/>
          <p:nvPr>
            <p:ph type="title"/>
          </p:nvPr>
        </p:nvSpPr>
        <p:spPr>
          <a:xfrm>
            <a:off x="2477907" y="1252423"/>
            <a:ext cx="5848885" cy="11518859"/>
          </a:xfrm>
          <a:prstGeom prst="rect">
            <a:avLst/>
          </a:prstGeom>
        </p:spPr>
        <p:txBody>
          <a:bodyPr/>
          <a:lstStyle>
            <a:lvl1pPr algn="l" defTabSz="914400">
              <a:lnSpc>
                <a:spcPct val="90000"/>
              </a:lnSpc>
              <a:defRPr sz="6000">
                <a:solidFill>
                  <a:srgbClr val="000000"/>
                </a:solidFill>
                <a:latin typeface="Carlito"/>
                <a:ea typeface="Carlito"/>
                <a:cs typeface="Carlito"/>
                <a:sym typeface="Carlito"/>
              </a:defRPr>
            </a:lvl1pPr>
          </a:lstStyle>
          <a:p>
            <a:pPr/>
            <a:r>
              <a:t>Theoretical argument</a:t>
            </a:r>
          </a:p>
        </p:txBody>
      </p:sp>
      <p:sp>
        <p:nvSpPr>
          <p:cNvPr id="134" name="Theoretically, the research argues two main points.…"/>
          <p:cNvSpPr txBox="1"/>
          <p:nvPr>
            <p:ph type="body" idx="1"/>
          </p:nvPr>
        </p:nvSpPr>
        <p:spPr>
          <a:xfrm>
            <a:off x="10254840" y="556757"/>
            <a:ext cx="13313536" cy="11927343"/>
          </a:xfrm>
          <a:prstGeom prst="rect">
            <a:avLst/>
          </a:prstGeom>
        </p:spPr>
        <p:txBody>
          <a:bodyPr/>
          <a:lstStyle/>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r>
              <a:t>Theoretically, </a:t>
            </a:r>
            <a:r>
              <a:rPr b="0" u="none"/>
              <a:t>the research argues two main points. </a:t>
            </a:r>
            <a:endParaRPr b="0" u="none"/>
          </a:p>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r>
              <a:rPr b="0" u="none"/>
              <a:t>First, that ISWAP did develop, structure and enforce governing techniques adapted to the Lake Chad context, moulded to match the particular geographical and human context: an highly-mobile «</a:t>
            </a:r>
            <a:r>
              <a:rPr u="none"/>
              <a:t>roaming governance</a:t>
            </a:r>
            <a:r>
              <a:rPr b="0" u="none"/>
              <a:t>» (Iocchi 2020; 2021).</a:t>
            </a:r>
            <a:endParaRPr b="0" u="none"/>
          </a:p>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endParaRPr b="0" u="none"/>
          </a:p>
          <a:p>
            <a:pPr marL="0" indent="0" algn="just" defTabSz="914400">
              <a:lnSpc>
                <a:spcPct val="90000"/>
              </a:lnSpc>
              <a:spcBef>
                <a:spcPts val="1000"/>
              </a:spcBef>
              <a:buSzTx/>
              <a:buFont typeface="Arial"/>
              <a:buNone/>
              <a:defRPr b="1" sz="3900" u="sng">
                <a:solidFill>
                  <a:srgbClr val="000000"/>
                </a:solidFill>
                <a:latin typeface="Carlito"/>
                <a:ea typeface="Carlito"/>
                <a:cs typeface="Carlito"/>
                <a:sym typeface="Carlito"/>
              </a:defRPr>
            </a:pPr>
            <a:r>
              <a:rPr b="0" u="none"/>
              <a:t>Secondly, that ISWAP did develop such governance devices also as a consequence of doctrinal debates, scholarly disputes and intellectual arguments that were equally drawn from the broader jihadi-Salafi debate and from the more Syrian-context specific intra-IS debate on takfīr (excommunication) (Iocchi &amp; Brigaglia 2020).</a:t>
            </a:r>
          </a:p>
        </p:txBody>
      </p:sp>
      <p:sp>
        <p:nvSpPr>
          <p:cNvPr id="135" name="Foglia"/>
          <p:cNvSpPr/>
          <p:nvPr/>
        </p:nvSpPr>
        <p:spPr>
          <a:xfrm>
            <a:off x="8159889" y="4387101"/>
            <a:ext cx="1768941" cy="4941797"/>
          </a:xfrm>
          <a:custGeom>
            <a:avLst/>
            <a:gdLst/>
            <a:ahLst/>
            <a:cxnLst>
              <a:cxn ang="0">
                <a:pos x="wd2" y="hd2"/>
              </a:cxn>
              <a:cxn ang="5400000">
                <a:pos x="wd2" y="hd2"/>
              </a:cxn>
              <a:cxn ang="10800000">
                <a:pos x="wd2" y="hd2"/>
              </a:cxn>
              <a:cxn ang="16200000">
                <a:pos x="wd2" y="hd2"/>
              </a:cxn>
            </a:cxnLst>
            <a:rect l="0" t="0" r="r" b="b"/>
            <a:pathLst>
              <a:path w="16693" h="21217" fill="norm" stroke="1" extrusionOk="0">
                <a:moveTo>
                  <a:pt x="10933" y="0"/>
                </a:moveTo>
                <a:cubicBezTo>
                  <a:pt x="-4426" y="5413"/>
                  <a:pt x="-1243" y="13502"/>
                  <a:pt x="6156" y="16481"/>
                </a:cubicBezTo>
                <a:cubicBezTo>
                  <a:pt x="6053" y="18357"/>
                  <a:pt x="6196" y="20047"/>
                  <a:pt x="6853" y="20912"/>
                </a:cubicBezTo>
                <a:cubicBezTo>
                  <a:pt x="7205" y="21600"/>
                  <a:pt x="9849" y="20972"/>
                  <a:pt x="9495" y="20530"/>
                </a:cubicBezTo>
                <a:cubicBezTo>
                  <a:pt x="9277" y="20257"/>
                  <a:pt x="7814" y="19339"/>
                  <a:pt x="7648" y="16469"/>
                </a:cubicBezTo>
                <a:cubicBezTo>
                  <a:pt x="10014" y="15780"/>
                  <a:pt x="16336" y="13638"/>
                  <a:pt x="16668" y="10353"/>
                </a:cubicBezTo>
                <a:cubicBezTo>
                  <a:pt x="17174" y="5343"/>
                  <a:pt x="9883" y="5481"/>
                  <a:pt x="10933" y="0"/>
                </a:cubicBez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7" name="Sources"/>
          <p:cNvSpPr txBox="1"/>
          <p:nvPr>
            <p:ph type="title"/>
          </p:nvPr>
        </p:nvSpPr>
        <p:spPr>
          <a:xfrm>
            <a:off x="982373" y="1252423"/>
            <a:ext cx="21385983" cy="3247656"/>
          </a:xfrm>
          <a:prstGeom prst="rect">
            <a:avLst/>
          </a:prstGeom>
          <a:solidFill>
            <a:schemeClr val="accent6">
              <a:hueOff val="105381"/>
              <a:satOff val="14341"/>
              <a:lumOff val="10801"/>
            </a:schemeClr>
          </a:solidFill>
          <a:effectLst>
            <a:outerShdw sx="100000" sy="100000" kx="0" ky="0" algn="b" rotWithShape="0" blurRad="76200" dist="0" dir="18900000">
              <a:srgbClr val="000000">
                <a:alpha val="80000"/>
              </a:srgbClr>
            </a:outerShdw>
          </a:effectLst>
        </p:spPr>
        <p:txBody>
          <a:bodyPr/>
          <a:lstStyle>
            <a:lvl1pPr>
              <a:defRPr b="1" sz="5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Sources </a:t>
            </a:r>
          </a:p>
        </p:txBody>
      </p:sp>
      <p:sp>
        <p:nvSpPr>
          <p:cNvPr id="138" name="(Mostly) ethnographic fieldwork: Yobe State (Nigeria), nov. 2014; Bol et Baga Sola (Tchad), nov. 2016 - fev. 2017; Diffa, Nguigmi (Niger), ott.-dec. 2018; Diffa (Niger), ott. 2021…"/>
          <p:cNvSpPr txBox="1"/>
          <p:nvPr>
            <p:ph type="body" idx="1"/>
          </p:nvPr>
        </p:nvSpPr>
        <p:spPr>
          <a:xfrm>
            <a:off x="400515" y="4888115"/>
            <a:ext cx="23167861" cy="7595985"/>
          </a:xfrm>
          <a:prstGeom prst="rect">
            <a:avLst/>
          </a:prstGeom>
        </p:spPr>
        <p:txBody>
          <a:bodyPr/>
          <a:lstStyle/>
          <a:p>
            <a:pPr marL="457200" indent="-457200" algn="just" defTabSz="914400">
              <a:lnSpc>
                <a:spcPct val="90000"/>
              </a:lnSpc>
              <a:spcBef>
                <a:spcPts val="1000"/>
              </a:spcBef>
              <a:defRPr sz="4200">
                <a:solidFill>
                  <a:srgbClr val="000000"/>
                </a:solidFill>
                <a:latin typeface="Carlito"/>
                <a:ea typeface="Carlito"/>
                <a:cs typeface="Carlito"/>
                <a:sym typeface="Carlito"/>
              </a:defRPr>
            </a:pPr>
            <a:r>
              <a:t>(Mostly) ethnographic fieldwork: Yobe State (Nigeria), nov. 2014; Bol et Baga Sola (Tchad), nov. 2016 - fev. 2017; Diffa, Nguigmi (Niger), ott.-dec. 2018; Diffa (Niger), ott. 2021</a:t>
            </a:r>
          </a:p>
          <a:p>
            <a:pPr marL="457200" indent="-457200" algn="just" defTabSz="914400">
              <a:lnSpc>
                <a:spcPct val="90000"/>
              </a:lnSpc>
              <a:spcBef>
                <a:spcPts val="1000"/>
              </a:spcBef>
              <a:defRPr sz="4200">
                <a:solidFill>
                  <a:srgbClr val="000000"/>
                </a:solidFill>
                <a:latin typeface="Carlito"/>
                <a:ea typeface="Carlito"/>
                <a:cs typeface="Carlito"/>
                <a:sym typeface="Carlito"/>
              </a:defRPr>
            </a:pPr>
            <a:r>
              <a:t>Combatant-produced documents and propaganda and cultural items</a:t>
            </a:r>
          </a:p>
          <a:p>
            <a:pPr marL="457200" indent="-457200" algn="just" defTabSz="914400">
              <a:lnSpc>
                <a:spcPct val="90000"/>
              </a:lnSpc>
              <a:spcBef>
                <a:spcPts val="1000"/>
              </a:spcBef>
              <a:defRPr sz="4200">
                <a:solidFill>
                  <a:srgbClr val="000000"/>
                </a:solidFill>
                <a:latin typeface="Carlito"/>
                <a:ea typeface="Carlito"/>
                <a:cs typeface="Carlito"/>
                <a:sym typeface="Carlito"/>
              </a:defRPr>
            </a:pPr>
            <a:r>
              <a:t>US diplomatic cables</a:t>
            </a:r>
          </a:p>
          <a:p>
            <a:pPr marL="457200" indent="-457200" algn="just" defTabSz="914400">
              <a:lnSpc>
                <a:spcPct val="90000"/>
              </a:lnSpc>
              <a:spcBef>
                <a:spcPts val="1000"/>
              </a:spcBef>
              <a:defRPr sz="4200">
                <a:solidFill>
                  <a:srgbClr val="000000"/>
                </a:solidFill>
                <a:latin typeface="Carlito"/>
                <a:ea typeface="Carlito"/>
                <a:cs typeface="Carlito"/>
                <a:sym typeface="Carlito"/>
              </a:defRPr>
            </a:pPr>
            <a:r>
              <a:t>Selected interviews with key informers (Nigeria, Tchad, Niger)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40" name="ISWAP_2021.jpeg" descr="ISWAP_2021.jpeg"/>
          <p:cNvPicPr>
            <a:picLocks noChangeAspect="1"/>
          </p:cNvPicPr>
          <p:nvPr/>
        </p:nvPicPr>
        <p:blipFill>
          <a:blip r:embed="rId2">
            <a:extLst/>
          </a:blip>
          <a:stretch>
            <a:fillRect/>
          </a:stretch>
        </p:blipFill>
        <p:spPr>
          <a:xfrm>
            <a:off x="-1" y="0"/>
            <a:ext cx="24384001" cy="13716001"/>
          </a:xfrm>
          <a:prstGeom prst="rect">
            <a:avLst/>
          </a:prstGeom>
          <a:ln w="12700">
            <a:miter lim="400000"/>
          </a:ln>
        </p:spPr>
      </p:pic>
      <p:sp>
        <p:nvSpPr>
          <p:cNvPr id="141" name="Under the lenses of an ‘aqīda discourse, a misplaced tawallī becomes comparable to an act of širk (polytheist worship)"/>
          <p:cNvSpPr txBox="1"/>
          <p:nvPr/>
        </p:nvSpPr>
        <p:spPr>
          <a:xfrm>
            <a:off x="7283564" y="4323916"/>
            <a:ext cx="16982316" cy="2220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b="1" sz="4200">
                <a:solidFill>
                  <a:srgbClr val="000000"/>
                </a:solidFill>
                <a:latin typeface="Carlito"/>
                <a:ea typeface="Carlito"/>
                <a:cs typeface="Carlito"/>
                <a:sym typeface="Carlito"/>
              </a:defRPr>
            </a:pPr>
            <a:r>
              <a:t>Under the lenses of an </a:t>
            </a:r>
            <a:r>
              <a:rPr i="1"/>
              <a:t>‘aqīda </a:t>
            </a:r>
            <a:r>
              <a:t>discourse, a misplaced </a:t>
            </a:r>
            <a:r>
              <a:rPr i="1"/>
              <a:t>tawallī </a:t>
            </a:r>
            <a:r>
              <a:t>becomes comparable to an act of </a:t>
            </a:r>
            <a:r>
              <a:rPr i="1"/>
              <a:t>širk </a:t>
            </a:r>
            <a:r>
              <a:t>(polytheist worship) </a:t>
            </a:r>
          </a:p>
        </p:txBody>
      </p:sp>
      <p:sp>
        <p:nvSpPr>
          <p:cNvPr id="142" name="Relationship between Mamman Nur and Abubakar Shekau (2005-2018)…"/>
          <p:cNvSpPr txBox="1"/>
          <p:nvPr/>
        </p:nvSpPr>
        <p:spPr>
          <a:xfrm>
            <a:off x="101600" y="281696"/>
            <a:ext cx="24211443" cy="3576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92369" indent="-492369" algn="just" defTabSz="914400">
              <a:lnSpc>
                <a:spcPct val="90000"/>
              </a:lnSpc>
              <a:spcBef>
                <a:spcPts val="1000"/>
              </a:spcBef>
              <a:buSzPct val="75000"/>
              <a:buChar char="•"/>
              <a:defRPr sz="4200">
                <a:solidFill>
                  <a:srgbClr val="000000"/>
                </a:solidFill>
                <a:latin typeface="Carlito"/>
                <a:ea typeface="Carlito"/>
                <a:cs typeface="Carlito"/>
                <a:sym typeface="Carlito"/>
              </a:defRPr>
            </a:pPr>
            <a:r>
              <a:t>Relationship between Mamman Nur and Abubakar Shekau (2005-2018)</a:t>
            </a:r>
          </a:p>
          <a:p>
            <a:pPr marL="492369" indent="-492369" algn="just" defTabSz="914400">
              <a:lnSpc>
                <a:spcPct val="90000"/>
              </a:lnSpc>
              <a:spcBef>
                <a:spcPts val="1000"/>
              </a:spcBef>
              <a:buSzPct val="75000"/>
              <a:buChar char="•"/>
              <a:defRPr sz="4200">
                <a:solidFill>
                  <a:srgbClr val="000000"/>
                </a:solidFill>
                <a:latin typeface="Carlito"/>
                <a:ea typeface="Carlito"/>
                <a:cs typeface="Carlito"/>
                <a:sym typeface="Carlito"/>
              </a:defRPr>
            </a:pPr>
            <a:r>
              <a:t>Issue of takfir—and specifically takfir musalsal (serial takfir)</a:t>
            </a:r>
          </a:p>
          <a:p>
            <a:pPr marL="492369" indent="-492369" algn="just" defTabSz="914400">
              <a:lnSpc>
                <a:spcPct val="90000"/>
              </a:lnSpc>
              <a:spcBef>
                <a:spcPts val="1000"/>
              </a:spcBef>
              <a:buSzPct val="75000"/>
              <a:buChar char="•"/>
              <a:defRPr sz="4200">
                <a:solidFill>
                  <a:srgbClr val="000000"/>
                </a:solidFill>
                <a:latin typeface="Carlito"/>
                <a:ea typeface="Carlito"/>
                <a:cs typeface="Carlito"/>
                <a:sym typeface="Carlito"/>
              </a:defRPr>
            </a:pPr>
            <a:r>
              <a:t>August 2016: Nur issues and “Exposé” of Shekau audio file, invites combatants to perform Hijra, leave Shekau</a:t>
            </a:r>
          </a:p>
          <a:p>
            <a:pPr marL="492369" indent="-492369" algn="just" defTabSz="914400">
              <a:lnSpc>
                <a:spcPct val="90000"/>
              </a:lnSpc>
              <a:spcBef>
                <a:spcPts val="1000"/>
              </a:spcBef>
              <a:buSzPct val="75000"/>
              <a:buChar char="•"/>
              <a:defRPr sz="4200">
                <a:solidFill>
                  <a:srgbClr val="000000"/>
                </a:solidFill>
                <a:latin typeface="Carlito"/>
                <a:ea typeface="Carlito"/>
                <a:cs typeface="Carlito"/>
                <a:sym typeface="Carlito"/>
              </a:defRPr>
            </a:pPr>
            <a:r>
              <a:t>Nur questions Shekau regarding the usage of ghanima (spoils of war)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4" name="The “Dawla issue” (2014-5), i.e. the gradual repositioning of allegiances and alliances in the wake of the declaration of the Caliphate in Syria…"/>
          <p:cNvSpPr txBox="1"/>
          <p:nvPr>
            <p:ph type="body" sz="half" idx="1"/>
          </p:nvPr>
        </p:nvSpPr>
        <p:spPr>
          <a:xfrm>
            <a:off x="15114825" y="234543"/>
            <a:ext cx="8453551" cy="13089440"/>
          </a:xfrm>
          <a:prstGeom prst="rect">
            <a:avLst/>
          </a:prstGeom>
        </p:spPr>
        <p:txBody>
          <a:bodyPr/>
          <a:lstStyle/>
          <a:p>
            <a:pPr marL="0" indent="0" algn="just" defTabSz="649223">
              <a:lnSpc>
                <a:spcPct val="90000"/>
              </a:lnSpc>
              <a:spcBef>
                <a:spcPts val="700"/>
              </a:spcBef>
              <a:buSzTx/>
              <a:buNone/>
              <a:defRPr sz="2982">
                <a:solidFill>
                  <a:srgbClr val="000000"/>
                </a:solidFill>
                <a:latin typeface="Carlito"/>
                <a:ea typeface="Carlito"/>
                <a:cs typeface="Carlito"/>
                <a:sym typeface="Carlito"/>
              </a:defRPr>
            </a:pPr>
            <a:r>
              <a:t>The “Dawla issue” (2014-5), i.e. the gradual repositioning of allegiances and alliances in the wake of the declaration of the Caliphate in Syria</a:t>
            </a:r>
          </a:p>
          <a:p>
            <a:pPr marL="0" indent="0" algn="just" defTabSz="649223">
              <a:lnSpc>
                <a:spcPct val="90000"/>
              </a:lnSpc>
              <a:spcBef>
                <a:spcPts val="700"/>
              </a:spcBef>
              <a:buSzTx/>
              <a:buNone/>
              <a:defRPr sz="2982">
                <a:solidFill>
                  <a:srgbClr val="000000"/>
                </a:solidFill>
                <a:latin typeface="Carlito"/>
                <a:ea typeface="Carlito"/>
                <a:cs typeface="Carlito"/>
                <a:sym typeface="Carlito"/>
              </a:defRPr>
            </a:pPr>
          </a:p>
          <a:p>
            <a:pPr marL="0" indent="0" algn="just" defTabSz="649223">
              <a:lnSpc>
                <a:spcPct val="90000"/>
              </a:lnSpc>
              <a:spcBef>
                <a:spcPts val="700"/>
              </a:spcBef>
              <a:buSzTx/>
              <a:buNone/>
              <a:defRPr sz="2982">
                <a:solidFill>
                  <a:srgbClr val="000000"/>
                </a:solidFill>
                <a:latin typeface="Carlito"/>
                <a:ea typeface="Carlito"/>
                <a:cs typeface="Carlito"/>
                <a:sym typeface="Carlito"/>
              </a:defRPr>
            </a:pPr>
            <a:r>
              <a:t>Episodes of tensions</a:t>
            </a:r>
          </a:p>
          <a:p>
            <a:pPr marL="0" indent="0" algn="just" defTabSz="649223">
              <a:lnSpc>
                <a:spcPct val="90000"/>
              </a:lnSpc>
              <a:spcBef>
                <a:spcPts val="700"/>
              </a:spcBef>
              <a:buSzTx/>
              <a:buNone/>
              <a:defRPr sz="2982">
                <a:solidFill>
                  <a:srgbClr val="000000"/>
                </a:solidFill>
                <a:latin typeface="Carlito"/>
                <a:ea typeface="Carlito"/>
                <a:cs typeface="Carlito"/>
                <a:sym typeface="Carlito"/>
              </a:defRPr>
            </a:pPr>
          </a:p>
          <a:p>
            <a:pPr marL="0" indent="0" algn="just" defTabSz="649223">
              <a:lnSpc>
                <a:spcPct val="90000"/>
              </a:lnSpc>
              <a:spcBef>
                <a:spcPts val="700"/>
              </a:spcBef>
              <a:buSzTx/>
              <a:buNone/>
              <a:defRPr sz="2982">
                <a:solidFill>
                  <a:srgbClr val="000000"/>
                </a:solidFill>
                <a:latin typeface="Carlito"/>
                <a:ea typeface="Carlito"/>
                <a:cs typeface="Carlito"/>
                <a:sym typeface="Carlito"/>
              </a:defRPr>
            </a:pPr>
            <a:r>
              <a:t>Split —&gt; emergence of ISWAP</a:t>
            </a:r>
          </a:p>
          <a:p>
            <a:pPr marL="0" indent="0" algn="just" defTabSz="649223">
              <a:lnSpc>
                <a:spcPct val="90000"/>
              </a:lnSpc>
              <a:spcBef>
                <a:spcPts val="700"/>
              </a:spcBef>
              <a:buSzTx/>
              <a:buNone/>
              <a:defRPr sz="2982">
                <a:solidFill>
                  <a:srgbClr val="000000"/>
                </a:solidFill>
                <a:latin typeface="Carlito"/>
                <a:ea typeface="Carlito"/>
                <a:cs typeface="Carlito"/>
                <a:sym typeface="Carlito"/>
              </a:defRPr>
            </a:pPr>
          </a:p>
          <a:p>
            <a:pPr marL="0" indent="0" algn="just" defTabSz="649223">
              <a:lnSpc>
                <a:spcPct val="90000"/>
              </a:lnSpc>
              <a:spcBef>
                <a:spcPts val="700"/>
              </a:spcBef>
              <a:buSzTx/>
              <a:buNone/>
              <a:defRPr sz="2982">
                <a:solidFill>
                  <a:srgbClr val="000000"/>
                </a:solidFill>
                <a:latin typeface="Carlito"/>
                <a:ea typeface="Carlito"/>
                <a:cs typeface="Carlito"/>
                <a:sym typeface="Carlito"/>
              </a:defRPr>
            </a:pPr>
          </a:p>
          <a:p>
            <a:pPr marL="0" indent="0" algn="just" defTabSz="324611">
              <a:spcBef>
                <a:spcPts val="800"/>
              </a:spcBef>
              <a:buSzTx/>
              <a:buNone/>
              <a:defRPr sz="2982">
                <a:solidFill>
                  <a:srgbClr val="000000"/>
                </a:solidFill>
                <a:latin typeface="Carlito"/>
                <a:ea typeface="Carlito"/>
                <a:cs typeface="Carlito"/>
                <a:sym typeface="Carlito"/>
              </a:defRPr>
            </a:pPr>
            <a:r>
              <a:t>Aḥmad b. ‘Umar al-Ḥāzimī —&gt; </a:t>
            </a:r>
            <a:r>
              <a:rPr b="1" i="1"/>
              <a:t>takfir al-‘adir</a:t>
            </a:r>
            <a:r>
              <a:t> (excommunication of the excuser)</a:t>
            </a:r>
          </a:p>
          <a:p>
            <a:pPr marL="0" indent="0" algn="just" defTabSz="324611">
              <a:spcBef>
                <a:spcPts val="800"/>
              </a:spcBef>
              <a:buSzTx/>
              <a:buNone/>
              <a:defRPr sz="2982">
                <a:solidFill>
                  <a:srgbClr val="000000"/>
                </a:solidFill>
                <a:latin typeface="Carlito"/>
                <a:ea typeface="Carlito"/>
                <a:cs typeface="Carlito"/>
                <a:sym typeface="Carlito"/>
              </a:defRPr>
            </a:pPr>
            <a:r>
              <a:t>Bin Ali —&gt; </a:t>
            </a:r>
            <a:r>
              <a:rPr b="1" i="1"/>
              <a:t>dār al-kufr al-ṭāri’</a:t>
            </a:r>
            <a:r>
              <a:t> (lapsed abode of unbelief) [to accomodate the position of Muslims living in non-sharia-ruled lands)</a:t>
            </a:r>
          </a:p>
          <a:p>
            <a:pPr marL="0" indent="0" algn="just" defTabSz="324611">
              <a:spcBef>
                <a:spcPts val="800"/>
              </a:spcBef>
              <a:buSzTx/>
              <a:buNone/>
              <a:defRPr sz="2982">
                <a:solidFill>
                  <a:srgbClr val="000000"/>
                </a:solidFill>
                <a:latin typeface="Carlito"/>
                <a:ea typeface="Carlito"/>
                <a:cs typeface="Carlito"/>
                <a:sym typeface="Carlito"/>
              </a:defRPr>
            </a:pPr>
            <a:r>
              <a:t>Hazimi current within IS: </a:t>
            </a:r>
            <a:r>
              <a:rPr i="1"/>
              <a:t>ġuluww</a:t>
            </a:r>
            <a:r>
              <a:t> (extremists) or not? </a:t>
            </a:r>
            <a:r>
              <a:rPr b="1"/>
              <a:t>Pendularity of the IS’ military and intellectual leadership response</a:t>
            </a:r>
            <a:endParaRPr b="1"/>
          </a:p>
          <a:p>
            <a:pPr marL="0" indent="0" defTabSz="324611">
              <a:spcBef>
                <a:spcPts val="800"/>
              </a:spcBef>
              <a:buSzTx/>
              <a:buNone/>
              <a:defRPr sz="2982">
                <a:solidFill>
                  <a:srgbClr val="000000"/>
                </a:solidFill>
                <a:latin typeface="Carlito"/>
                <a:ea typeface="Carlito"/>
                <a:cs typeface="Carlito"/>
                <a:sym typeface="Carlito"/>
              </a:defRPr>
            </a:pPr>
            <a:endParaRPr b="1"/>
          </a:p>
          <a:p>
            <a:pPr marL="0" indent="0" algn="just" defTabSz="324611">
              <a:spcBef>
                <a:spcPts val="800"/>
              </a:spcBef>
              <a:buSzTx/>
              <a:buNone/>
              <a:defRPr sz="2982">
                <a:solidFill>
                  <a:srgbClr val="000000"/>
                </a:solidFill>
                <a:latin typeface="Carlito"/>
                <a:ea typeface="Carlito"/>
                <a:cs typeface="Carlito"/>
                <a:sym typeface="Carlito"/>
              </a:defRPr>
            </a:pPr>
            <a:r>
              <a:rPr b="1"/>
              <a:t>T</a:t>
            </a:r>
            <a:r>
              <a:t>he decision-making processes of IS are influenced more by the pressure of </a:t>
            </a:r>
            <a:r>
              <a:rPr i="1"/>
              <a:t>al-ġulāt </a:t>
            </a:r>
            <a:r>
              <a:t>than by the advice of the scholars. The increased relevance of the “extremists” and its disruptive potential are not neutralized </a:t>
            </a:r>
          </a:p>
          <a:p>
            <a:pPr marL="0" indent="0" defTabSz="324611">
              <a:spcBef>
                <a:spcPts val="800"/>
              </a:spcBef>
              <a:buSzTx/>
              <a:buNone/>
              <a:defRPr sz="1041">
                <a:solidFill>
                  <a:srgbClr val="000000"/>
                </a:solidFill>
                <a:latin typeface="Times Roman"/>
                <a:ea typeface="Times Roman"/>
                <a:cs typeface="Times Roman"/>
                <a:sym typeface="Times Roman"/>
              </a:defRPr>
            </a:pPr>
            <a:endParaRPr b="1"/>
          </a:p>
          <a:p>
            <a:pPr marL="0" indent="0" defTabSz="324611">
              <a:spcBef>
                <a:spcPts val="800"/>
              </a:spcBef>
              <a:buSzTx/>
              <a:buNone/>
              <a:defRPr sz="2982">
                <a:solidFill>
                  <a:srgbClr val="000000"/>
                </a:solidFill>
                <a:latin typeface="Carlito"/>
                <a:ea typeface="Carlito"/>
                <a:cs typeface="Carlito"/>
                <a:sym typeface="Carlito"/>
              </a:defRPr>
            </a:pPr>
            <a:endParaRPr b="1"/>
          </a:p>
        </p:txBody>
      </p:sp>
      <p:pic>
        <p:nvPicPr>
          <p:cNvPr id="145" name="iswap_reach.jpeg" descr="iswap_reach.jpeg"/>
          <p:cNvPicPr>
            <a:picLocks noChangeAspect="1"/>
          </p:cNvPicPr>
          <p:nvPr/>
        </p:nvPicPr>
        <p:blipFill>
          <a:blip r:embed="rId2">
            <a:extLst/>
          </a:blip>
          <a:stretch>
            <a:fillRect/>
          </a:stretch>
        </p:blipFill>
        <p:spPr>
          <a:xfrm>
            <a:off x="381370" y="2600704"/>
            <a:ext cx="13716001" cy="7708901"/>
          </a:xfrm>
          <a:prstGeom prst="rect">
            <a:avLst/>
          </a:prstGeom>
          <a:ln w="12700">
            <a:miter lim="400000"/>
          </a:ln>
        </p:spPr>
      </p:pic>
      <p:sp>
        <p:nvSpPr>
          <p:cNvPr id="146" name="Linea"/>
          <p:cNvSpPr/>
          <p:nvPr/>
        </p:nvSpPr>
        <p:spPr>
          <a:xfrm flipV="1">
            <a:off x="11557000" y="6223000"/>
            <a:ext cx="1270000" cy="1270000"/>
          </a:xfrm>
          <a:prstGeom prst="line">
            <a:avLst/>
          </a:prstGeom>
          <a:ln w="25400">
            <a:solidFill>
              <a:srgbClr val="FFFFFF"/>
            </a:solidFill>
            <a:miter lim="400000"/>
            <a:tailEnd type="triangle"/>
          </a:ln>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
        <p:nvSpPr>
          <p:cNvPr id="147" name="Linea"/>
          <p:cNvSpPr/>
          <p:nvPr/>
        </p:nvSpPr>
        <p:spPr>
          <a:xfrm flipV="1">
            <a:off x="11684000" y="6350000"/>
            <a:ext cx="1270000" cy="1270000"/>
          </a:xfrm>
          <a:prstGeom prst="line">
            <a:avLst/>
          </a:prstGeom>
          <a:ln w="25400">
            <a:solidFill>
              <a:srgbClr val="FFFFFF"/>
            </a:solidFill>
            <a:miter lim="400000"/>
            <a:tailEnd type="triangle"/>
          </a:ln>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9" name="The “Dapchi issue” (feb. 2018), i.e. the kidnapping of 110 schoolgirls from an all-female secondary school in Dapchi (Yobe State), reflects the dynamic presented in the previous slide…"/>
          <p:cNvSpPr txBox="1"/>
          <p:nvPr>
            <p:ph type="body" sz="half" idx="1"/>
          </p:nvPr>
        </p:nvSpPr>
        <p:spPr>
          <a:xfrm>
            <a:off x="15114826" y="234543"/>
            <a:ext cx="8453551" cy="13089440"/>
          </a:xfrm>
          <a:prstGeom prst="rect">
            <a:avLst/>
          </a:prstGeom>
        </p:spPr>
        <p:txBody>
          <a:bodyPr/>
          <a:lstStyle/>
          <a:p>
            <a:pPr marL="0" indent="0" algn="just" defTabSz="877823">
              <a:lnSpc>
                <a:spcPct val="90000"/>
              </a:lnSpc>
              <a:spcBef>
                <a:spcPts val="900"/>
              </a:spcBef>
              <a:buSzTx/>
              <a:buNone/>
              <a:defRPr sz="4032">
                <a:solidFill>
                  <a:srgbClr val="000000"/>
                </a:solidFill>
                <a:latin typeface="Carlito"/>
                <a:ea typeface="Carlito"/>
                <a:cs typeface="Carlito"/>
                <a:sym typeface="Carlito"/>
              </a:defRPr>
            </a:pPr>
            <a:r>
              <a:t>The “Dapchi issue” (feb. 2018), i.e. the kidnapping of 110 schoolgirls from an all-female secondary school in Dapchi (Yobe State), reflects the dynamic presented in the previous slide</a:t>
            </a:r>
          </a:p>
          <a:p>
            <a:pPr marL="0" indent="0" algn="just" defTabSz="877823">
              <a:lnSpc>
                <a:spcPct val="90000"/>
              </a:lnSpc>
              <a:spcBef>
                <a:spcPts val="900"/>
              </a:spcBef>
              <a:buSzTx/>
              <a:buNone/>
              <a:defRPr sz="4032">
                <a:solidFill>
                  <a:srgbClr val="000000"/>
                </a:solidFill>
                <a:latin typeface="Carlito"/>
                <a:ea typeface="Carlito"/>
                <a:cs typeface="Carlito"/>
                <a:sym typeface="Carlito"/>
              </a:defRPr>
            </a:pPr>
          </a:p>
          <a:p>
            <a:pPr marL="0" indent="0" algn="just" defTabSz="877823">
              <a:lnSpc>
                <a:spcPct val="90000"/>
              </a:lnSpc>
              <a:spcBef>
                <a:spcPts val="900"/>
              </a:spcBef>
              <a:buSzTx/>
              <a:buNone/>
              <a:defRPr sz="4032">
                <a:solidFill>
                  <a:srgbClr val="000000"/>
                </a:solidFill>
                <a:latin typeface="Carlito"/>
                <a:ea typeface="Carlito"/>
                <a:cs typeface="Carlito"/>
                <a:sym typeface="Carlito"/>
              </a:defRPr>
            </a:pPr>
            <a:r>
              <a:t>Decison-makers tend to follow the advice of </a:t>
            </a:r>
            <a:r>
              <a:rPr i="1"/>
              <a:t>al-ġulāt </a:t>
            </a:r>
            <a:r>
              <a:t>also in local wilaya</a:t>
            </a:r>
          </a:p>
          <a:p>
            <a:pPr marL="0" indent="0" algn="just" defTabSz="877823">
              <a:lnSpc>
                <a:spcPct val="90000"/>
              </a:lnSpc>
              <a:spcBef>
                <a:spcPts val="900"/>
              </a:spcBef>
              <a:buSzTx/>
              <a:buNone/>
              <a:defRPr sz="4032">
                <a:solidFill>
                  <a:srgbClr val="000000"/>
                </a:solidFill>
                <a:latin typeface="Carlito"/>
                <a:ea typeface="Carlito"/>
                <a:cs typeface="Carlito"/>
                <a:sym typeface="Carlito"/>
              </a:defRPr>
            </a:pPr>
          </a:p>
          <a:p>
            <a:pPr marL="0" indent="0" algn="just" defTabSz="877823">
              <a:lnSpc>
                <a:spcPct val="90000"/>
              </a:lnSpc>
              <a:spcBef>
                <a:spcPts val="900"/>
              </a:spcBef>
              <a:buSzTx/>
              <a:buNone/>
              <a:defRPr sz="4032">
                <a:solidFill>
                  <a:srgbClr val="000000"/>
                </a:solidFill>
                <a:latin typeface="Carlito"/>
                <a:ea typeface="Carlito"/>
                <a:cs typeface="Carlito"/>
                <a:sym typeface="Carlito"/>
              </a:defRPr>
            </a:pPr>
            <a:r>
              <a:t>The theological/strategic rift between Nur and Shekau in the </a:t>
            </a:r>
            <a:r>
              <a:rPr i="1"/>
              <a:t>Wilāya</a:t>
            </a:r>
            <a:r>
              <a:t>, reflected the same dynamic of the rift between “Bin‘alīs” and “Ḥāzimīs” in the Caliphate. </a:t>
            </a:r>
            <a:endParaRPr sz="1152"/>
          </a:p>
          <a:p>
            <a:pPr marL="0" indent="0" defTabSz="438911">
              <a:spcBef>
                <a:spcPts val="1100"/>
              </a:spcBef>
              <a:buSzTx/>
              <a:buNone/>
              <a:defRPr sz="1408">
                <a:solidFill>
                  <a:srgbClr val="000000"/>
                </a:solidFill>
                <a:latin typeface="Times Roman"/>
                <a:ea typeface="Times Roman"/>
                <a:cs typeface="Times Roman"/>
                <a:sym typeface="Times Roman"/>
              </a:defRPr>
            </a:pPr>
            <a:endParaRPr sz="1152"/>
          </a:p>
          <a:p>
            <a:pPr marL="0" indent="0" algn="just" defTabSz="877823">
              <a:lnSpc>
                <a:spcPct val="90000"/>
              </a:lnSpc>
              <a:spcBef>
                <a:spcPts val="900"/>
              </a:spcBef>
              <a:buSzTx/>
              <a:buNone/>
              <a:defRPr sz="4032">
                <a:solidFill>
                  <a:srgbClr val="000000"/>
                </a:solidFill>
                <a:latin typeface="Carlito"/>
                <a:ea typeface="Carlito"/>
                <a:cs typeface="Carlito"/>
                <a:sym typeface="Carlito"/>
              </a:defRPr>
            </a:pPr>
          </a:p>
          <a:p>
            <a:pPr marL="0" indent="0" algn="just" defTabSz="877823">
              <a:lnSpc>
                <a:spcPct val="90000"/>
              </a:lnSpc>
              <a:spcBef>
                <a:spcPts val="900"/>
              </a:spcBef>
              <a:buSzTx/>
              <a:buNone/>
              <a:defRPr sz="4032">
                <a:solidFill>
                  <a:srgbClr val="000000"/>
                </a:solidFill>
                <a:latin typeface="Carlito"/>
                <a:ea typeface="Carlito"/>
                <a:cs typeface="Carlito"/>
                <a:sym typeface="Carlito"/>
              </a:defRPr>
            </a:pPr>
          </a:p>
          <a:p>
            <a:pPr marL="0" indent="0" algn="just" defTabSz="438911">
              <a:spcBef>
                <a:spcPts val="1100"/>
              </a:spcBef>
              <a:buSzTx/>
              <a:buNone/>
              <a:defRPr sz="4032">
                <a:solidFill>
                  <a:srgbClr val="000000"/>
                </a:solidFill>
                <a:latin typeface="Carlito"/>
                <a:ea typeface="Carlito"/>
                <a:cs typeface="Carlito"/>
                <a:sym typeface="Carlito"/>
              </a:defRPr>
            </a:pPr>
          </a:p>
          <a:p>
            <a:pPr marL="0" indent="0" defTabSz="438911">
              <a:spcBef>
                <a:spcPts val="1100"/>
              </a:spcBef>
              <a:buSzTx/>
              <a:buNone/>
              <a:defRPr sz="1408">
                <a:solidFill>
                  <a:srgbClr val="000000"/>
                </a:solidFill>
                <a:latin typeface="Times Roman"/>
                <a:ea typeface="Times Roman"/>
                <a:cs typeface="Times Roman"/>
                <a:sym typeface="Times Roman"/>
              </a:defRPr>
            </a:pPr>
            <a:endParaRPr b="1"/>
          </a:p>
          <a:p>
            <a:pPr marL="0" indent="0" defTabSz="438911">
              <a:spcBef>
                <a:spcPts val="1100"/>
              </a:spcBef>
              <a:buSzTx/>
              <a:buNone/>
              <a:defRPr sz="4032">
                <a:solidFill>
                  <a:srgbClr val="000000"/>
                </a:solidFill>
                <a:latin typeface="Carlito"/>
                <a:ea typeface="Carlito"/>
                <a:cs typeface="Carlito"/>
                <a:sym typeface="Carlito"/>
              </a:defRPr>
            </a:pPr>
            <a:endParaRPr b="1"/>
          </a:p>
        </p:txBody>
      </p:sp>
      <p:pic>
        <p:nvPicPr>
          <p:cNvPr id="150" name="iswap_reach.jpeg" descr="iswap_reach.jpeg"/>
          <p:cNvPicPr>
            <a:picLocks noChangeAspect="1"/>
          </p:cNvPicPr>
          <p:nvPr/>
        </p:nvPicPr>
        <p:blipFill>
          <a:blip r:embed="rId2">
            <a:extLst/>
          </a:blip>
          <a:stretch>
            <a:fillRect/>
          </a:stretch>
        </p:blipFill>
        <p:spPr>
          <a:xfrm>
            <a:off x="381370" y="2600704"/>
            <a:ext cx="13716001" cy="7708901"/>
          </a:xfrm>
          <a:prstGeom prst="rect">
            <a:avLst/>
          </a:prstGeom>
          <a:ln w="12700">
            <a:miter lim="400000"/>
          </a:ln>
        </p:spPr>
      </p:pic>
      <p:sp>
        <p:nvSpPr>
          <p:cNvPr id="151" name="Linea"/>
          <p:cNvSpPr/>
          <p:nvPr/>
        </p:nvSpPr>
        <p:spPr>
          <a:xfrm flipV="1">
            <a:off x="11556999" y="6223000"/>
            <a:ext cx="1270001" cy="1270000"/>
          </a:xfrm>
          <a:prstGeom prst="line">
            <a:avLst/>
          </a:prstGeom>
          <a:ln w="25400">
            <a:solidFill>
              <a:srgbClr val="FFFFFF"/>
            </a:solidFill>
            <a:miter lim="400000"/>
            <a:tailEnd type="triangle"/>
          </a:ln>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
        <p:nvSpPr>
          <p:cNvPr id="152" name="Linea"/>
          <p:cNvSpPr/>
          <p:nvPr/>
        </p:nvSpPr>
        <p:spPr>
          <a:xfrm flipV="1">
            <a:off x="11683999" y="6350000"/>
            <a:ext cx="1270001" cy="1270000"/>
          </a:xfrm>
          <a:prstGeom prst="line">
            <a:avLst/>
          </a:prstGeom>
          <a:ln w="25400">
            <a:solidFill>
              <a:srgbClr val="FFFFFF"/>
            </a:solidFill>
            <a:miter lim="400000"/>
            <a:tailEnd type="triangle"/>
          </a:ln>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Doppio clic per modificare"/>
          <p:cNvSpPr txBox="1"/>
          <p:nvPr>
            <p:ph type="ctrTitle"/>
          </p:nvPr>
        </p:nvSpPr>
        <p:spPr>
          <a:prstGeom prst="rect">
            <a:avLst/>
          </a:prstGeom>
        </p:spPr>
        <p:txBody>
          <a:bodyPr/>
          <a:lstStyle/>
          <a:p>
            <a:pPr/>
          </a:p>
        </p:txBody>
      </p:sp>
      <p:sp>
        <p:nvSpPr>
          <p:cNvPr id="155" name="Doppio clic per modificare"/>
          <p:cNvSpPr txBox="1"/>
          <p:nvPr>
            <p:ph type="subTitle" sz="quarter" idx="1"/>
          </p:nvPr>
        </p:nvSpPr>
        <p:spPr>
          <a:prstGeom prst="rect">
            <a:avLst/>
          </a:prstGeom>
        </p:spPr>
        <p:txBody>
          <a:bodyPr/>
          <a:lstStyle/>
          <a:p>
            <a:pPr/>
          </a:p>
        </p:txBody>
      </p:sp>
      <p:pic>
        <p:nvPicPr>
          <p:cNvPr id="156" name="iswap_3:20.jpeg" descr="iswap_3:20.jpeg"/>
          <p:cNvPicPr>
            <a:picLocks noChangeAspect="1"/>
          </p:cNvPicPr>
          <p:nvPr/>
        </p:nvPicPr>
        <p:blipFill>
          <a:blip r:embed="rId2">
            <a:extLst/>
          </a:blip>
          <a:stretch>
            <a:fillRect/>
          </a:stretch>
        </p:blipFill>
        <p:spPr>
          <a:xfrm>
            <a:off x="157119" y="90382"/>
            <a:ext cx="24082462" cy="13535236"/>
          </a:xfrm>
          <a:prstGeom prst="rect">
            <a:avLst/>
          </a:prstGeom>
          <a:ln w="12700">
            <a:miter lim="400000"/>
          </a:ln>
        </p:spPr>
      </p:pic>
      <p:sp>
        <p:nvSpPr>
          <p:cNvPr id="157" name="Conclusions (1)"/>
          <p:cNvSpPr txBox="1"/>
          <p:nvPr/>
        </p:nvSpPr>
        <p:spPr>
          <a:xfrm>
            <a:off x="2392318" y="981075"/>
            <a:ext cx="5048902" cy="902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6300">
                <a:solidFill>
                  <a:srgbClr val="212529"/>
                </a:solidFill>
                <a:latin typeface="Carlito"/>
                <a:ea typeface="Carlito"/>
                <a:cs typeface="Carlito"/>
                <a:sym typeface="Carlito"/>
              </a:defRPr>
            </a:lvl1pPr>
          </a:lstStyle>
          <a:p>
            <a:pPr/>
            <a:r>
              <a:t>Conclusions (1)</a:t>
            </a:r>
          </a:p>
        </p:txBody>
      </p:sp>
      <p:sp>
        <p:nvSpPr>
          <p:cNvPr id="158" name="al-Baġdādī’s Caliphate had tried to build its legitimacy and authority within the jihadist landscape vis- à-vis other, theologically more accommodating organizations like al-Qā‘ida, on an “ultra-purist” reading of the borders between faith (īmān) a"/>
          <p:cNvSpPr txBox="1"/>
          <p:nvPr/>
        </p:nvSpPr>
        <p:spPr>
          <a:xfrm>
            <a:off x="15068063" y="189704"/>
            <a:ext cx="8775795" cy="13934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sz="4200">
                <a:solidFill>
                  <a:srgbClr val="000000"/>
                </a:solidFill>
                <a:latin typeface="Carlito"/>
                <a:ea typeface="Carlito"/>
                <a:cs typeface="Carlito"/>
                <a:sym typeface="Carlito"/>
              </a:defRPr>
            </a:pPr>
            <a:r>
              <a:t>al-Baġdādī’s Caliphate had tried to build its legitimacy and authority within the jihadist landscape vis- à-vis other, theologically more accommodating organizations like al-Qā‘ida, on an “ultra-purist” reading of the borders between faith (</a:t>
            </a:r>
            <a:r>
              <a:rPr i="1"/>
              <a:t>īmān</a:t>
            </a:r>
            <a:r>
              <a:t>) and unbelief (</a:t>
            </a:r>
            <a:r>
              <a:rPr i="1"/>
              <a:t>kufr</a:t>
            </a:r>
            <a:r>
              <a:t>)</a:t>
            </a:r>
          </a:p>
          <a:p>
            <a:pPr algn="l" defTabSz="457200">
              <a:spcBef>
                <a:spcPts val="1200"/>
              </a:spcBef>
              <a:defRPr sz="4200">
                <a:solidFill>
                  <a:srgbClr val="000000"/>
                </a:solidFill>
                <a:latin typeface="Carlito"/>
                <a:ea typeface="Carlito"/>
                <a:cs typeface="Carlito"/>
                <a:sym typeface="Carlito"/>
              </a:defRPr>
            </a:pPr>
          </a:p>
          <a:p>
            <a:pPr algn="l" defTabSz="457200">
              <a:spcBef>
                <a:spcPts val="1200"/>
              </a:spcBef>
              <a:defRPr sz="4200">
                <a:solidFill>
                  <a:srgbClr val="000000"/>
                </a:solidFill>
                <a:latin typeface="Carlito"/>
                <a:ea typeface="Carlito"/>
                <a:cs typeface="Carlito"/>
                <a:sym typeface="Carlito"/>
              </a:defRPr>
            </a:pPr>
            <a:r>
              <a:t>Unable to propose (or to impose) a coherent and stable </a:t>
            </a:r>
            <a:r>
              <a:rPr i="1"/>
              <a:t>takfīr </a:t>
            </a:r>
            <a:r>
              <a:t>doctrine while controlling its potentially disruptive effects, the scholarly leadership has been marginalized by the rise to leadership positions of a battleground-forged generation of mujahidin </a:t>
            </a:r>
            <a:endParaRPr sz="1200"/>
          </a:p>
          <a:p>
            <a:pPr algn="l" defTabSz="457200">
              <a:spcBef>
                <a:spcPts val="1200"/>
              </a:spcBef>
              <a:defRPr sz="1466">
                <a:solidFill>
                  <a:srgbClr val="000000"/>
                </a:solidFill>
                <a:latin typeface="Times Roman"/>
                <a:ea typeface="Times Roman"/>
                <a:cs typeface="Times Roman"/>
                <a:sym typeface="Times Roman"/>
              </a:defRPr>
            </a:pPr>
          </a:p>
          <a:p>
            <a:pPr algn="l" defTabSz="457200">
              <a:spcBef>
                <a:spcPts val="1200"/>
              </a:spcBef>
              <a:defRPr sz="4200">
                <a:solidFill>
                  <a:srgbClr val="000000"/>
                </a:solidFill>
                <a:latin typeface="Carlito"/>
                <a:ea typeface="Carlito"/>
                <a:cs typeface="Carlito"/>
                <a:sym typeface="Carlito"/>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