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1" r:id="rId3"/>
    <p:sldId id="297" r:id="rId4"/>
    <p:sldId id="269" r:id="rId5"/>
    <p:sldId id="299" r:id="rId6"/>
    <p:sldId id="282" r:id="rId7"/>
    <p:sldId id="294" r:id="rId8"/>
    <p:sldId id="290" r:id="rId9"/>
    <p:sldId id="292" r:id="rId10"/>
    <p:sldId id="293" r:id="rId11"/>
    <p:sldId id="296" r:id="rId12"/>
    <p:sldId id="29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30C2-32F8-495F-97AA-58D49800E991}" type="datetimeFigureOut">
              <a:rPr lang="it-IT" smtClean="0"/>
              <a:t>31/05/2022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43AC822-362A-4F0A-951E-37FB6E8D1D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085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30C2-32F8-495F-97AA-58D49800E991}" type="datetimeFigureOut">
              <a:rPr lang="it-IT" smtClean="0"/>
              <a:t>31/05/2022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3AC822-362A-4F0A-951E-37FB6E8D1D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8424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30C2-32F8-495F-97AA-58D49800E991}" type="datetimeFigureOut">
              <a:rPr lang="it-IT" smtClean="0"/>
              <a:t>31/05/2022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3AC822-362A-4F0A-951E-37FB6E8D1DFF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9862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30C2-32F8-495F-97AA-58D49800E991}" type="datetimeFigureOut">
              <a:rPr lang="it-IT" smtClean="0"/>
              <a:t>31/05/2022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3AC822-362A-4F0A-951E-37FB6E8D1D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7838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30C2-32F8-495F-97AA-58D49800E991}" type="datetimeFigureOut">
              <a:rPr lang="it-IT" smtClean="0"/>
              <a:t>31/05/2022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3AC822-362A-4F0A-951E-37FB6E8D1DFF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1333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30C2-32F8-495F-97AA-58D49800E991}" type="datetimeFigureOut">
              <a:rPr lang="it-IT" smtClean="0"/>
              <a:t>31/05/2022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3AC822-362A-4F0A-951E-37FB6E8D1D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018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30C2-32F8-495F-97AA-58D49800E991}" type="datetimeFigureOut">
              <a:rPr lang="it-IT" smtClean="0"/>
              <a:t>31/05/2022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C822-362A-4F0A-951E-37FB6E8D1D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005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30C2-32F8-495F-97AA-58D49800E991}" type="datetimeFigureOut">
              <a:rPr lang="it-IT" smtClean="0"/>
              <a:t>31/05/2022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C822-362A-4F0A-951E-37FB6E8D1D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980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30C2-32F8-495F-97AA-58D49800E991}" type="datetimeFigureOut">
              <a:rPr lang="it-IT" smtClean="0"/>
              <a:t>31/05/2022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C822-362A-4F0A-951E-37FB6E8D1D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202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30C2-32F8-495F-97AA-58D49800E991}" type="datetimeFigureOut">
              <a:rPr lang="it-IT" smtClean="0"/>
              <a:t>31/05/2022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3AC822-362A-4F0A-951E-37FB6E8D1D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81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30C2-32F8-495F-97AA-58D49800E991}" type="datetimeFigureOut">
              <a:rPr lang="it-IT" smtClean="0"/>
              <a:t>31/05/2022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43AC822-362A-4F0A-951E-37FB6E8D1D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66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30C2-32F8-495F-97AA-58D49800E991}" type="datetimeFigureOut">
              <a:rPr lang="it-IT" smtClean="0"/>
              <a:t>31/05/2022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43AC822-362A-4F0A-951E-37FB6E8D1D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8602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30C2-32F8-495F-97AA-58D49800E991}" type="datetimeFigureOut">
              <a:rPr lang="it-IT" smtClean="0"/>
              <a:t>31/05/2022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C822-362A-4F0A-951E-37FB6E8D1D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1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30C2-32F8-495F-97AA-58D49800E991}" type="datetimeFigureOut">
              <a:rPr lang="it-IT" smtClean="0"/>
              <a:t>31/05/2022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C822-362A-4F0A-951E-37FB6E8D1D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9741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30C2-32F8-495F-97AA-58D49800E991}" type="datetimeFigureOut">
              <a:rPr lang="it-IT" smtClean="0"/>
              <a:t>31/05/2022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C822-362A-4F0A-951E-37FB6E8D1D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218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30C2-32F8-495F-97AA-58D49800E991}" type="datetimeFigureOut">
              <a:rPr lang="it-IT" smtClean="0"/>
              <a:t>31/05/2022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3AC822-362A-4F0A-951E-37FB6E8D1D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27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430C2-32F8-495F-97AA-58D49800E991}" type="datetimeFigureOut">
              <a:rPr lang="it-IT" smtClean="0"/>
              <a:t>31/05/2022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43AC822-362A-4F0A-951E-37FB6E8D1D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759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A2C0B6-6591-43A8-8575-AF908733C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768626"/>
            <a:ext cx="8915399" cy="3362799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Memories, identities, and politics in Guéra’s community conflicts. An approach to stability and cohesion in Sahel from the microlevel</a:t>
            </a:r>
            <a:endParaRPr lang="en-GB" sz="44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8439DF4-9D0D-4C85-90CF-E31E6606A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996070"/>
            <a:ext cx="8915399" cy="907592"/>
          </a:xfrm>
        </p:spPr>
        <p:txBody>
          <a:bodyPr/>
          <a:lstStyle/>
          <a:p>
            <a:r>
              <a:rPr lang="it-IT" dirty="0"/>
              <a:t>Valerio Colosio</a:t>
            </a:r>
          </a:p>
        </p:txBody>
      </p:sp>
    </p:spTree>
    <p:extLst>
      <p:ext uri="{BB962C8B-B14F-4D97-AF65-F5344CB8AC3E}">
        <p14:creationId xmlns:p14="http://schemas.microsoft.com/office/powerpoint/2010/main" val="601469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534ADE3-9930-4A16-A3E3-F02358FCE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624110"/>
            <a:ext cx="8131550" cy="1280890"/>
          </a:xfrm>
        </p:spPr>
        <p:txBody>
          <a:bodyPr>
            <a:normAutofit/>
          </a:bodyPr>
          <a:lstStyle/>
          <a:p>
            <a:r>
              <a:rPr lang="en-GB" dirty="0"/>
              <a:t>Conclusion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E314F9-D5D0-4D38-80E1-CA8EB3CD3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062" y="2133600"/>
            <a:ext cx="8131550" cy="3777622"/>
          </a:xfrm>
        </p:spPr>
        <p:txBody>
          <a:bodyPr>
            <a:normAutofit/>
          </a:bodyPr>
          <a:lstStyle/>
          <a:p>
            <a:pPr marL="342900" marR="0" lvl="0" indent="-342900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lang="en-GB" dirty="0"/>
              <a:t>Colonial and postcolonial policies created a fragmented form of governance that foster competition for resources through identities</a:t>
            </a:r>
          </a:p>
          <a:p>
            <a:pPr marR="0" lvl="0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en-GB" dirty="0">
                <a:sym typeface="Wingdings" panose="05000000000000000000" pitchFamily="2" charset="2"/>
              </a:rPr>
              <a:t>Labels and identities are important because enable access to resources</a:t>
            </a:r>
          </a:p>
          <a:p>
            <a:pPr>
              <a:lnSpc>
                <a:spcPct val="90000"/>
              </a:lnSpc>
              <a:buClr>
                <a:srgbClr val="A53010"/>
              </a:buClr>
              <a:defRPr/>
            </a:pPr>
            <a:r>
              <a:rPr lang="en-GB" dirty="0">
                <a:sym typeface="Wingdings" panose="05000000000000000000" pitchFamily="2" charset="2"/>
              </a:rPr>
              <a:t>Neither colonial nor postcolonial governments replaced use of force and threat of violence as the main tool of governance</a:t>
            </a:r>
          </a:p>
          <a:p>
            <a:pPr>
              <a:lnSpc>
                <a:spcPct val="90000"/>
              </a:lnSpc>
              <a:buClr>
                <a:srgbClr val="A53010"/>
              </a:buClr>
              <a:buFont typeface="Wingdings" panose="05000000000000000000" pitchFamily="2" charset="2"/>
              <a:buChar char="à"/>
              <a:defRPr/>
            </a:pPr>
            <a:r>
              <a:rPr lang="en-GB" dirty="0">
                <a:sym typeface="Wingdings" panose="05000000000000000000" pitchFamily="2" charset="2"/>
              </a:rPr>
              <a:t>Hunts of the past as well as contemporary acts of violence perceived as legitimate because of the lack of a more powerful and neutral actor</a:t>
            </a:r>
          </a:p>
        </p:txBody>
      </p:sp>
    </p:spTree>
    <p:extLst>
      <p:ext uri="{BB962C8B-B14F-4D97-AF65-F5344CB8AC3E}">
        <p14:creationId xmlns:p14="http://schemas.microsoft.com/office/powerpoint/2010/main" val="1700918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534ADE3-9930-4A16-A3E3-F02358FCE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624110"/>
            <a:ext cx="8131550" cy="1280890"/>
          </a:xfrm>
        </p:spPr>
        <p:txBody>
          <a:bodyPr>
            <a:normAutofit/>
          </a:bodyPr>
          <a:lstStyle/>
          <a:p>
            <a:r>
              <a:rPr lang="en-GB" dirty="0"/>
              <a:t>Conclusion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E314F9-D5D0-4D38-80E1-CA8EB3CD3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062" y="2133600"/>
            <a:ext cx="8131550" cy="3777622"/>
          </a:xfrm>
        </p:spPr>
        <p:txBody>
          <a:bodyPr>
            <a:normAutofit/>
          </a:bodyPr>
          <a:lstStyle/>
          <a:p>
            <a:pPr marL="342900" marR="0" lvl="0" indent="-342900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lang="en-GB" dirty="0"/>
              <a:t>Categories often used to analyse divisions and violence in Chad (northerners vs southerners, herders vs farmers, nomadic vs sedentary) are more political than </a:t>
            </a:r>
            <a:r>
              <a:rPr lang="en-GB"/>
              <a:t>analytic tools</a:t>
            </a:r>
            <a:endParaRPr lang="en-GB" dirty="0"/>
          </a:p>
          <a:p>
            <a:pPr marR="0" lvl="0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en-GB" dirty="0">
                <a:sym typeface="Wingdings" panose="05000000000000000000" pitchFamily="2" charset="2"/>
              </a:rPr>
              <a:t>There are a variety of dynamics that can develop in different directions, divisions are an outcome of a specific strategy implemented by the central government</a:t>
            </a:r>
          </a:p>
          <a:p>
            <a:pPr marL="0" marR="0" lvl="0" indent="0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844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egnaposto contenuto 2">
            <a:extLst>
              <a:ext uri="{FF2B5EF4-FFF2-40B4-BE49-F238E27FC236}">
                <a16:creationId xmlns:a16="http://schemas.microsoft.com/office/drawing/2014/main" id="{82E314F9-D5D0-4D38-80E1-CA8EB3CD3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6842" y="1759602"/>
            <a:ext cx="5835121" cy="3785860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r>
              <a:rPr lang="en-GB" sz="3600" dirty="0"/>
              <a:t>Thank you for your attention!</a:t>
            </a:r>
          </a:p>
          <a:p>
            <a:pPr marL="0" marR="0" lvl="0" indent="0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endParaRPr lang="en-GB" dirty="0"/>
          </a:p>
          <a:p>
            <a:pPr marL="0" marR="0" lvl="0" indent="0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endParaRPr lang="en-GB" dirty="0"/>
          </a:p>
          <a:p>
            <a:pPr marL="0" marR="0" lvl="0" indent="0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r>
              <a:rPr lang="en-GB" sz="3600" dirty="0"/>
              <a:t>Merci pour </a:t>
            </a:r>
            <a:r>
              <a:rPr lang="en-GB" sz="3600" dirty="0" err="1"/>
              <a:t>votre</a:t>
            </a:r>
            <a:r>
              <a:rPr lang="en-GB" sz="3600" dirty="0"/>
              <a:t> aimable attention!</a:t>
            </a:r>
          </a:p>
        </p:txBody>
      </p:sp>
      <p:pic>
        <p:nvPicPr>
          <p:cNvPr id="44" name="Graphic 43" descr="Accettare">
            <a:extLst>
              <a:ext uri="{FF2B5EF4-FFF2-40B4-BE49-F238E27FC236}">
                <a16:creationId xmlns:a16="http://schemas.microsoft.com/office/drawing/2014/main" id="{7A977F9E-26A3-91B2-BA8E-1E5431904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1452" y="2561913"/>
            <a:ext cx="2873159" cy="287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46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491AA77-1F61-4949-80E5-0FB01BAB7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Community conflicts in Guéra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3B7AF5-D6AB-4C2B-9A94-93CCFA033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392" y="2930804"/>
            <a:ext cx="9383408" cy="2980417"/>
          </a:xfrm>
        </p:spPr>
        <p:txBody>
          <a:bodyPr>
            <a:normAutofit/>
          </a:bodyPr>
          <a:lstStyle/>
          <a:p>
            <a:r>
              <a:rPr lang="en-US" dirty="0"/>
              <a:t>What are the roots of conflict in Guéra? </a:t>
            </a:r>
          </a:p>
          <a:p>
            <a:r>
              <a:rPr lang="en-US" dirty="0"/>
              <a:t>Are existing divisions a legacy of the past or the consequences of more recent policies?</a:t>
            </a:r>
          </a:p>
          <a:p>
            <a:pPr marL="0" indent="0">
              <a:buNone/>
            </a:pPr>
            <a:r>
              <a:rPr lang="en-US" dirty="0"/>
              <a:t>Moving from my focus on local dynamics mainly related to slave raids, I try to connect them with broader issues affecting contemporary Sahel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Guéra nowadays has no active insurrections, but like many Chadian regions a wide array of local issues. What are causes and potential consequences of this? </a:t>
            </a:r>
            <a:endParaRPr lang="en-GB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91917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534ADE3-9930-4A16-A3E3-F02358FCE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624110"/>
            <a:ext cx="8131550" cy="1280890"/>
          </a:xfrm>
        </p:spPr>
        <p:txBody>
          <a:bodyPr>
            <a:normAutofit/>
          </a:bodyPr>
          <a:lstStyle/>
          <a:p>
            <a:r>
              <a:rPr lang="en-GB" dirty="0"/>
              <a:t>Methods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E314F9-D5D0-4D38-80E1-CA8EB3CD3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062" y="2133600"/>
            <a:ext cx="8131550" cy="3777622"/>
          </a:xfrm>
        </p:spPr>
        <p:txBody>
          <a:bodyPr>
            <a:normAutofit/>
          </a:bodyPr>
          <a:lstStyle/>
          <a:p>
            <a:r>
              <a:rPr lang="en-GB" dirty="0">
                <a:sym typeface="Wingdings" panose="05000000000000000000" pitchFamily="2" charset="2"/>
              </a:rPr>
              <a:t>Nine months fieldwork (September 2014 to June 2015) and various short visits afterwards (2016, 2020, 2022)</a:t>
            </a:r>
          </a:p>
          <a:p>
            <a:r>
              <a:rPr lang="en-GB" dirty="0">
                <a:sym typeface="Wingdings" panose="05000000000000000000" pitchFamily="2" charset="2"/>
              </a:rPr>
              <a:t>Collection of local stories from 27 villages in the department of Mongo with groups of 4 – 8 elders telling the stories of the village</a:t>
            </a:r>
          </a:p>
          <a:p>
            <a:r>
              <a:rPr lang="en-GB" dirty="0">
                <a:sym typeface="Wingdings" panose="05000000000000000000" pitchFamily="2" charset="2"/>
              </a:rPr>
              <a:t>Triangulation between the stories and with the available colonial documents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dirty="0">
                <a:sym typeface="Wingdings" panose="05000000000000000000" pitchFamily="2" charset="2"/>
              </a:rPr>
              <a:t>The purpose was not to find understand the history, but to compare the ways memories are built in the Guéra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dirty="0">
                <a:sym typeface="Wingdings" panose="05000000000000000000" pitchFamily="2" charset="2"/>
              </a:rPr>
              <a:t>There is a relevant body of literature of the “north-south” divide or the critical location of Chad. Exploring micro-divisions in a religiously quite homogenous region could bring new evidence</a:t>
            </a:r>
          </a:p>
        </p:txBody>
      </p:sp>
    </p:spTree>
    <p:extLst>
      <p:ext uri="{BB962C8B-B14F-4D97-AF65-F5344CB8AC3E}">
        <p14:creationId xmlns:p14="http://schemas.microsoft.com/office/powerpoint/2010/main" val="919945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C8B6C4B-A867-4D7E-9851-29BB2D603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534ADE3-9930-4A16-A3E3-F02358FCE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GB"/>
              <a:t>The province of Guéra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0BD5D9-CDC5-465C-9E25-2EB0249F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E314F9-D5D0-4D38-80E1-CA8EB3CD3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74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Guéra is a mountainous area in the central part of Chad. My research mainly focused on the department of Guéra, at that time composed of 6 cantons (nowadays 8) representing different groups of herders and farmers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81BE37A-AC8A-0771-2D22-B62CBDA622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18" r="31327" b="-1"/>
          <a:stretch/>
        </p:blipFill>
        <p:spPr>
          <a:xfrm>
            <a:off x="7272997" y="531207"/>
            <a:ext cx="3948338" cy="615722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4894BC6-6823-3FC9-398D-D84BE1EC79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" r="2690" b="-3"/>
          <a:stretch/>
        </p:blipFill>
        <p:spPr>
          <a:xfrm>
            <a:off x="4765847" y="749830"/>
            <a:ext cx="1854845" cy="2879635"/>
          </a:xfrm>
          <a:prstGeom prst="rect">
            <a:avLst/>
          </a:prstGeom>
        </p:spPr>
      </p:pic>
      <p:sp>
        <p:nvSpPr>
          <p:cNvPr id="18" name="Freeform 11">
            <a:extLst>
              <a:ext uri="{FF2B5EF4-FFF2-40B4-BE49-F238E27FC236}">
                <a16:creationId xmlns:a16="http://schemas.microsoft.com/office/drawing/2014/main" id="{9185F495-8EFA-407B-AAD7-A2F52AE2C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98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C8B6C4B-A867-4D7E-9851-29BB2D603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534ADE3-9930-4A16-A3E3-F02358FCE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GB"/>
              <a:t>The province of Guéra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0BD5D9-CDC5-465C-9E25-2EB0249F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9185F495-8EFA-407B-AAD7-A2F52AE2C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egnaposto contenuto 7" descr="Immagine che contiene esterni, terra, cielo, montagna&#10;&#10;Descrizione generata automaticamente">
            <a:extLst>
              <a:ext uri="{FF2B5EF4-FFF2-40B4-BE49-F238E27FC236}">
                <a16:creationId xmlns:a16="http://schemas.microsoft.com/office/drawing/2014/main" id="{C3558F58-7E96-1DCF-3AD9-8197CEA4B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" y="1999214"/>
            <a:ext cx="6478588" cy="4858942"/>
          </a:xfrm>
        </p:spPr>
      </p:pic>
      <p:pic>
        <p:nvPicPr>
          <p:cNvPr id="11" name="Immagine 10" descr="Immagine che contiene erba, esterni, montagna, campo&#10;&#10;Descrizione generata automaticamente">
            <a:extLst>
              <a:ext uri="{FF2B5EF4-FFF2-40B4-BE49-F238E27FC236}">
                <a16:creationId xmlns:a16="http://schemas.microsoft.com/office/drawing/2014/main" id="{3D38A408-652B-BB75-E99D-170CF2557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504" y="0"/>
            <a:ext cx="633984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3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542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534ADE3-9930-4A16-A3E3-F02358FCE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888" y="1059872"/>
            <a:ext cx="3018841" cy="4851349"/>
          </a:xfrm>
        </p:spPr>
        <p:txBody>
          <a:bodyPr>
            <a:normAutofit/>
          </a:bodyPr>
          <a:lstStyle/>
          <a:p>
            <a:r>
              <a:rPr lang="en-US" dirty="0"/>
              <a:t>Hunts, </a:t>
            </a:r>
            <a:r>
              <a:rPr lang="en-US" i="1" dirty="0" err="1"/>
              <a:t>ahalié</a:t>
            </a:r>
            <a:r>
              <a:rPr lang="en-US" dirty="0"/>
              <a:t> and rebellions: Guéra complex past</a:t>
            </a:r>
            <a:endParaRPr lang="en-GB" dirty="0"/>
          </a:p>
        </p:txBody>
      </p:sp>
      <p:sp>
        <p:nvSpPr>
          <p:cNvPr id="36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1149203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E314F9-D5D0-4D38-80E1-CA8EB3CD3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368" y="1059872"/>
            <a:ext cx="6224244" cy="4851350"/>
          </a:xfrm>
        </p:spPr>
        <p:txBody>
          <a:bodyPr>
            <a:normAutofit/>
          </a:bodyPr>
          <a:lstStyle/>
          <a:p>
            <a:r>
              <a:rPr lang="en-US" dirty="0"/>
              <a:t>Widespread narratives remembering what are locally defined as “hunts” – raids - either with the pride of attacking smaller groups or the capacity to resist more powerful attackers</a:t>
            </a:r>
          </a:p>
          <a:p>
            <a:r>
              <a:rPr lang="en-US" dirty="0"/>
              <a:t>Importance of the narratives of </a:t>
            </a:r>
            <a:r>
              <a:rPr lang="en-US" i="1" dirty="0" err="1"/>
              <a:t>ahalié</a:t>
            </a:r>
            <a:r>
              <a:rPr lang="en-US" dirty="0"/>
              <a:t>, local alliances aimed to reinforce protection against raiders and regulating weddings</a:t>
            </a:r>
          </a:p>
          <a:p>
            <a:r>
              <a:rPr lang="en-US" dirty="0">
                <a:sym typeface="Wingdings" panose="05000000000000000000" pitchFamily="2" charset="2"/>
              </a:rPr>
              <a:t>Colonization (1906) stopped widespread insecurity due to raids, but brought new forms of violence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/>
              <a:t>Competition for state recognition crystalized some narratives and created contradictions and divisions</a:t>
            </a:r>
            <a:endParaRPr lang="en-GB" dirty="0"/>
          </a:p>
          <a:p>
            <a:pPr>
              <a:buFont typeface="Wingdings" panose="05000000000000000000" pitchFamily="2" charset="2"/>
              <a:buChar char="à"/>
            </a:pPr>
            <a:r>
              <a:rPr lang="en-GB" dirty="0"/>
              <a:t>Displacements due to rebellions (1960s – 1980s) overlap with memories of raids and their dynamics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1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542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534ADE3-9930-4A16-A3E3-F02358FCE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035" y="1059872"/>
            <a:ext cx="3556260" cy="4851349"/>
          </a:xfrm>
        </p:spPr>
        <p:txBody>
          <a:bodyPr>
            <a:normAutofit/>
          </a:bodyPr>
          <a:lstStyle/>
          <a:p>
            <a:r>
              <a:rPr lang="en-US" dirty="0"/>
              <a:t>Labels, resources and conflicts in contemporary Guéra </a:t>
            </a:r>
            <a:endParaRPr lang="en-GB" dirty="0"/>
          </a:p>
        </p:txBody>
      </p:sp>
      <p:sp>
        <p:nvSpPr>
          <p:cNvPr id="33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1149203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E314F9-D5D0-4D38-80E1-CA8EB3CD3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368" y="1059872"/>
            <a:ext cx="6224244" cy="4851350"/>
          </a:xfrm>
        </p:spPr>
        <p:txBody>
          <a:bodyPr>
            <a:normAutofit/>
          </a:bodyPr>
          <a:lstStyle/>
          <a:p>
            <a:r>
              <a:rPr lang="en-US" dirty="0"/>
              <a:t>Co-existence of two narratives, that of autochthony (“we are the ones who were here before” - </a:t>
            </a:r>
            <a:r>
              <a:rPr lang="en-US" i="1" dirty="0"/>
              <a:t>margay</a:t>
            </a:r>
            <a:r>
              <a:rPr lang="en-US" dirty="0"/>
              <a:t>) and that of kinship (“we are the ones who have a clear genealogy” – </a:t>
            </a:r>
            <a:r>
              <a:rPr lang="en-US" i="1" dirty="0" err="1"/>
              <a:t>kachimbeyt</a:t>
            </a:r>
            <a:r>
              <a:rPr lang="en-US" dirty="0"/>
              <a:t>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Often mixed: conflicts emerge about specific issues (conquerors or guests? allies or rivals?) and identities tends to overlap with sedentary and nomadic identities, but with many exceptions</a:t>
            </a:r>
            <a:endParaRPr lang="en-US" dirty="0"/>
          </a:p>
          <a:p>
            <a:r>
              <a:rPr lang="en-US" dirty="0"/>
              <a:t>Existence of discriminatory labels  such as </a:t>
            </a:r>
            <a:r>
              <a:rPr lang="en-US" i="1" dirty="0"/>
              <a:t>Haddad – “</a:t>
            </a:r>
            <a:r>
              <a:rPr lang="en-US" dirty="0"/>
              <a:t>blacksmith” – or  </a:t>
            </a:r>
            <a:r>
              <a:rPr lang="en-US" i="1" dirty="0"/>
              <a:t>Yalnas</a:t>
            </a:r>
            <a:r>
              <a:rPr lang="en-US" dirty="0"/>
              <a:t> – “sons of the people” – to exclude some groups from management of resources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There is always a degree of stigma although it mainly impacts on specific issues, such as control of land or political representation</a:t>
            </a:r>
          </a:p>
          <a:p>
            <a:pPr>
              <a:buFont typeface="Wingdings" panose="05000000000000000000" pitchFamily="2" charset="2"/>
              <a:buChar char="à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630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542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534ADE3-9930-4A16-A3E3-F02358FCE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035" y="1059872"/>
            <a:ext cx="3556260" cy="4851349"/>
          </a:xfrm>
        </p:spPr>
        <p:txBody>
          <a:bodyPr>
            <a:normAutofit/>
          </a:bodyPr>
          <a:lstStyle/>
          <a:p>
            <a:r>
              <a:rPr lang="en-US" dirty="0"/>
              <a:t>Labels, resources and conflicts in contemporary Guéra </a:t>
            </a:r>
            <a:endParaRPr lang="en-GB" dirty="0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1149203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E314F9-D5D0-4D38-80E1-CA8EB3CD3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368" y="1059872"/>
            <a:ext cx="6224244" cy="4851350"/>
          </a:xfrm>
        </p:spPr>
        <p:txBody>
          <a:bodyPr>
            <a:normAutofit/>
          </a:bodyPr>
          <a:lstStyle/>
          <a:p>
            <a:r>
              <a:rPr lang="en-US" i="1" dirty="0" err="1"/>
              <a:t>Ahalié</a:t>
            </a:r>
            <a:r>
              <a:rPr lang="en-US" i="1" dirty="0"/>
              <a:t> </a:t>
            </a:r>
            <a:r>
              <a:rPr lang="en-US" dirty="0"/>
              <a:t>are revamped and reassessed according to contemporary politics, especially for access to development resources or recognition of cantons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Overlapping with civil society initiatives and capacity to cut across different groups (Migami, Dadjo, Arabs)</a:t>
            </a:r>
            <a:endParaRPr lang="en-US" dirty="0"/>
          </a:p>
          <a:p>
            <a:r>
              <a:rPr lang="en-US" dirty="0"/>
              <a:t>Overlapping of memories of hunt and rebellions used to legitimize contemporary power relations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Focus on capacity to “resist” or to “hunt”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Rebellions used to create new hierarchies inside the cantons (De Bruijn, Van Dijk 2007)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/>
              <a:t>Discourses of strength and violence as only way to deal with the central government and solve local issues</a:t>
            </a:r>
          </a:p>
        </p:txBody>
      </p:sp>
    </p:spTree>
    <p:extLst>
      <p:ext uri="{BB962C8B-B14F-4D97-AF65-F5344CB8AC3E}">
        <p14:creationId xmlns:p14="http://schemas.microsoft.com/office/powerpoint/2010/main" val="855753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542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534ADE3-9930-4A16-A3E3-F02358FCE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889" y="1059872"/>
            <a:ext cx="3012216" cy="4851349"/>
          </a:xfrm>
        </p:spPr>
        <p:txBody>
          <a:bodyPr>
            <a:normAutofit/>
          </a:bodyPr>
          <a:lstStyle/>
          <a:p>
            <a:r>
              <a:rPr lang="en-US" sz="3300" dirty="0"/>
              <a:t>Governance and resources in Guéra and in the Sahel</a:t>
            </a:r>
            <a:endParaRPr lang="en-GB" sz="3300" dirty="0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1149203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E314F9-D5D0-4D38-80E1-CA8EB3CD3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368" y="1059872"/>
            <a:ext cx="6224244" cy="4851350"/>
          </a:xfrm>
        </p:spPr>
        <p:txBody>
          <a:bodyPr>
            <a:normAutofit/>
          </a:bodyPr>
          <a:lstStyle/>
          <a:p>
            <a:r>
              <a:rPr lang="en-US" dirty="0"/>
              <a:t>Contradictory discourse and practices in Chad, but trend of growing competition over the last thirty years</a:t>
            </a:r>
          </a:p>
          <a:p>
            <a:r>
              <a:rPr lang="en-US" dirty="0"/>
              <a:t>Similar dynamics all over the Sahel described by scholars in connection with neoliberal decentralization policies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Problem is mainly governance, rather than history: neoliberal decentralization fostered competition (Hibou, Mann) in a context where resources have generally been controlled through force (Roitman, Debos, Lombard, Brachet and Scheele)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In Chad, weak central government legitimacy and violence as a common practice often accepted as inevitable</a:t>
            </a:r>
          </a:p>
        </p:txBody>
      </p:sp>
    </p:spTree>
    <p:extLst>
      <p:ext uri="{BB962C8B-B14F-4D97-AF65-F5344CB8AC3E}">
        <p14:creationId xmlns:p14="http://schemas.microsoft.com/office/powerpoint/2010/main" val="1310847838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5942</TotalTime>
  <Words>844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Wingdings</vt:lpstr>
      <vt:lpstr>Wingdings 3</vt:lpstr>
      <vt:lpstr>Filo</vt:lpstr>
      <vt:lpstr>Memories, identities, and politics in Guéra’s community conflicts. An approach to stability and cohesion in Sahel from the microlevel</vt:lpstr>
      <vt:lpstr>Community conflicts in Guéra</vt:lpstr>
      <vt:lpstr>Methods</vt:lpstr>
      <vt:lpstr>The province of Guéra</vt:lpstr>
      <vt:lpstr>The province of Guéra</vt:lpstr>
      <vt:lpstr>Hunts, ahalié and rebellions: Guéra complex past</vt:lpstr>
      <vt:lpstr>Labels, resources and conflicts in contemporary Guéra </vt:lpstr>
      <vt:lpstr>Labels, resources and conflicts in contemporary Guéra </vt:lpstr>
      <vt:lpstr>Governance and resources in Guéra and in the Sahel</vt:lpstr>
      <vt:lpstr>Conclusion</vt:lpstr>
      <vt:lpstr>Conclusion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Terre e identità in Ciad</dc:title>
  <dc:creator>valerio colosio</dc:creator>
  <cp:lastModifiedBy>valerio colosio</cp:lastModifiedBy>
  <cp:revision>145</cp:revision>
  <dcterms:created xsi:type="dcterms:W3CDTF">2021-04-19T11:45:56Z</dcterms:created>
  <dcterms:modified xsi:type="dcterms:W3CDTF">2022-05-31T18:39:12Z</dcterms:modified>
</cp:coreProperties>
</file>