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66" r:id="rId4"/>
    <p:sldId id="263" r:id="rId5"/>
    <p:sldId id="264" r:id="rId6"/>
    <p:sldId id="267" r:id="rId7"/>
    <p:sldId id="268" r:id="rId8"/>
    <p:sldId id="262" r:id="rId9"/>
    <p:sldId id="258" r:id="rId10"/>
    <p:sldId id="265" r:id="rId11"/>
    <p:sldId id="261" r:id="rId12"/>
    <p:sldId id="269" r:id="rId13"/>
    <p:sldId id="273" r:id="rId14"/>
    <p:sldId id="270" r:id="rId15"/>
    <p:sldId id="259" r:id="rId16"/>
    <p:sldId id="260" r:id="rId17"/>
    <p:sldId id="271" r:id="rId18"/>
    <p:sldId id="272"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49" autoAdjust="0"/>
    <p:restoredTop sz="94660"/>
  </p:normalViewPr>
  <p:slideViewPr>
    <p:cSldViewPr snapToGrid="0">
      <p:cViewPr varScale="1">
        <p:scale>
          <a:sx n="96" d="100"/>
          <a:sy n="96" d="100"/>
        </p:scale>
        <p:origin x="200"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F77098F-0B67-46DC-BBE4-5D4324038561}" type="datetimeFigureOut">
              <a:rPr lang="en-US" smtClean="0"/>
              <a:t>6/3/22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45D72-398E-451E-AF90-C247ACD3811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33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77098F-0B67-46DC-BBE4-5D4324038561}" type="datetimeFigureOut">
              <a:rPr lang="en-US" smtClean="0"/>
              <a:t>6/3/22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45D72-398E-451E-AF90-C247ACD3811C}" type="slidenum">
              <a:rPr lang="en-US" smtClean="0"/>
              <a:t>‹#›</a:t>
            </a:fld>
            <a:endParaRPr lang="en-US"/>
          </a:p>
        </p:txBody>
      </p:sp>
    </p:spTree>
    <p:extLst>
      <p:ext uri="{BB962C8B-B14F-4D97-AF65-F5344CB8AC3E}">
        <p14:creationId xmlns:p14="http://schemas.microsoft.com/office/powerpoint/2010/main" val="2110971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77098F-0B67-46DC-BBE4-5D4324038561}" type="datetimeFigureOut">
              <a:rPr lang="en-US" smtClean="0"/>
              <a:t>6/3/22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45D72-398E-451E-AF90-C247ACD3811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9984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77098F-0B67-46DC-BBE4-5D4324038561}" type="datetimeFigureOut">
              <a:rPr lang="en-US" smtClean="0"/>
              <a:t>6/3/22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45D72-398E-451E-AF90-C247ACD3811C}" type="slidenum">
              <a:rPr lang="en-US" smtClean="0"/>
              <a:t>‹#›</a:t>
            </a:fld>
            <a:endParaRPr lang="en-US"/>
          </a:p>
        </p:txBody>
      </p:sp>
    </p:spTree>
    <p:extLst>
      <p:ext uri="{BB962C8B-B14F-4D97-AF65-F5344CB8AC3E}">
        <p14:creationId xmlns:p14="http://schemas.microsoft.com/office/powerpoint/2010/main" val="420499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77098F-0B67-46DC-BBE4-5D4324038561}" type="datetimeFigureOut">
              <a:rPr lang="en-US" smtClean="0"/>
              <a:t>6/3/22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45D72-398E-451E-AF90-C247ACD3811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082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77098F-0B67-46DC-BBE4-5D4324038561}" type="datetimeFigureOut">
              <a:rPr lang="en-US" smtClean="0"/>
              <a:t>6/3/22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45D72-398E-451E-AF90-C247ACD3811C}" type="slidenum">
              <a:rPr lang="en-US" smtClean="0"/>
              <a:t>‹#›</a:t>
            </a:fld>
            <a:endParaRPr lang="en-US"/>
          </a:p>
        </p:txBody>
      </p:sp>
    </p:spTree>
    <p:extLst>
      <p:ext uri="{BB962C8B-B14F-4D97-AF65-F5344CB8AC3E}">
        <p14:creationId xmlns:p14="http://schemas.microsoft.com/office/powerpoint/2010/main" val="195466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77098F-0B67-46DC-BBE4-5D4324038561}" type="datetimeFigureOut">
              <a:rPr lang="en-US" smtClean="0"/>
              <a:t>6/3/22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045D72-398E-451E-AF90-C247ACD3811C}" type="slidenum">
              <a:rPr lang="en-US" smtClean="0"/>
              <a:t>‹#›</a:t>
            </a:fld>
            <a:endParaRPr lang="en-US"/>
          </a:p>
        </p:txBody>
      </p:sp>
    </p:spTree>
    <p:extLst>
      <p:ext uri="{BB962C8B-B14F-4D97-AF65-F5344CB8AC3E}">
        <p14:creationId xmlns:p14="http://schemas.microsoft.com/office/powerpoint/2010/main" val="208913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77098F-0B67-46DC-BBE4-5D4324038561}" type="datetimeFigureOut">
              <a:rPr lang="en-US" smtClean="0"/>
              <a:t>6/3/22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045D72-398E-451E-AF90-C247ACD3811C}" type="slidenum">
              <a:rPr lang="en-US" smtClean="0"/>
              <a:t>‹#›</a:t>
            </a:fld>
            <a:endParaRPr lang="en-US"/>
          </a:p>
        </p:txBody>
      </p:sp>
    </p:spTree>
    <p:extLst>
      <p:ext uri="{BB962C8B-B14F-4D97-AF65-F5344CB8AC3E}">
        <p14:creationId xmlns:p14="http://schemas.microsoft.com/office/powerpoint/2010/main" val="3394664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7098F-0B67-46DC-BBE4-5D4324038561}" type="datetimeFigureOut">
              <a:rPr lang="en-US" smtClean="0"/>
              <a:t>6/3/22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45D72-398E-451E-AF90-C247ACD3811C}" type="slidenum">
              <a:rPr lang="en-US" smtClean="0"/>
              <a:t>‹#›</a:t>
            </a:fld>
            <a:endParaRPr lang="en-US"/>
          </a:p>
        </p:txBody>
      </p:sp>
    </p:spTree>
    <p:extLst>
      <p:ext uri="{BB962C8B-B14F-4D97-AF65-F5344CB8AC3E}">
        <p14:creationId xmlns:p14="http://schemas.microsoft.com/office/powerpoint/2010/main" val="197018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F77098F-0B67-46DC-BBE4-5D4324038561}" type="datetimeFigureOut">
              <a:rPr lang="en-US" smtClean="0"/>
              <a:t>6/3/22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45D72-398E-451E-AF90-C247ACD3811C}" type="slidenum">
              <a:rPr lang="en-US" smtClean="0"/>
              <a:t>‹#›</a:t>
            </a:fld>
            <a:endParaRPr lang="en-US"/>
          </a:p>
        </p:txBody>
      </p:sp>
    </p:spTree>
    <p:extLst>
      <p:ext uri="{BB962C8B-B14F-4D97-AF65-F5344CB8AC3E}">
        <p14:creationId xmlns:p14="http://schemas.microsoft.com/office/powerpoint/2010/main" val="3688141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77098F-0B67-46DC-BBE4-5D4324038561}" type="datetimeFigureOut">
              <a:rPr lang="en-US" smtClean="0"/>
              <a:t>6/3/22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45D72-398E-451E-AF90-C247ACD3811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10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F77098F-0B67-46DC-BBE4-5D4324038561}" type="datetimeFigureOut">
              <a:rPr lang="en-US" smtClean="0"/>
              <a:t>6/3/22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4045D72-398E-451E-AF90-C247ACD3811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735764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bskankar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5660"/>
            <a:ext cx="9144000" cy="3264303"/>
          </a:xfrm>
        </p:spPr>
        <p:txBody>
          <a:bodyPr>
            <a:normAutofit fontScale="90000"/>
          </a:bodyPr>
          <a:lstStyle/>
          <a:p>
            <a:br>
              <a:rPr lang="en-US" sz="4900" b="1" dirty="0"/>
            </a:br>
            <a:br>
              <a:rPr lang="en-US" sz="4900" b="1" dirty="0"/>
            </a:br>
            <a:r>
              <a:rPr lang="en-US" sz="4900" b="1" dirty="0"/>
              <a:t>From Chibok Girls to Kankara Boys: An Overview of Parameters Surrounding the Kidnapping of Kankara School Children in Southern Katsina Emirate 1987-2019</a:t>
            </a:r>
            <a:br>
              <a:rPr lang="en-US" b="1" dirty="0"/>
            </a:br>
            <a:endParaRPr lang="en-US" b="1" dirty="0"/>
          </a:p>
        </p:txBody>
      </p:sp>
      <p:sp>
        <p:nvSpPr>
          <p:cNvPr id="3" name="Subtitle 2"/>
          <p:cNvSpPr>
            <a:spLocks noGrp="1"/>
          </p:cNvSpPr>
          <p:nvPr>
            <p:ph type="subTitle" idx="1"/>
          </p:nvPr>
        </p:nvSpPr>
        <p:spPr>
          <a:xfrm>
            <a:off x="1524000" y="5254388"/>
            <a:ext cx="9144000" cy="1351128"/>
          </a:xfrm>
        </p:spPr>
        <p:txBody>
          <a:bodyPr/>
          <a:lstStyle/>
          <a:p>
            <a:r>
              <a:rPr lang="en-US" dirty="0"/>
              <a:t>Ibrahim Sani Kankara </a:t>
            </a:r>
            <a:r>
              <a:rPr lang="en-US" dirty="0" err="1"/>
              <a:t>Ph.D</a:t>
            </a:r>
            <a:br>
              <a:rPr lang="en-US" dirty="0"/>
            </a:br>
            <a:r>
              <a:rPr lang="en-US" u="sng" dirty="0">
                <a:hlinkClick r:id="rId2"/>
              </a:rPr>
              <a:t>ibskankara@gmail.com</a:t>
            </a:r>
            <a:endParaRPr lang="en-US" dirty="0"/>
          </a:p>
        </p:txBody>
      </p:sp>
    </p:spTree>
    <p:extLst>
      <p:ext uri="{BB962C8B-B14F-4D97-AF65-F5344CB8AC3E}">
        <p14:creationId xmlns:p14="http://schemas.microsoft.com/office/powerpoint/2010/main" val="3173382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School Boys Kidnapping  and Aftermath</a:t>
            </a:r>
            <a:endParaRPr lang="en-US" dirty="0"/>
          </a:p>
        </p:txBody>
      </p:sp>
      <p:sp>
        <p:nvSpPr>
          <p:cNvPr id="3" name="Content Placeholder 2"/>
          <p:cNvSpPr>
            <a:spLocks noGrp="1"/>
          </p:cNvSpPr>
          <p:nvPr>
            <p:ph idx="1"/>
          </p:nvPr>
        </p:nvSpPr>
        <p:spPr/>
        <p:txBody>
          <a:bodyPr>
            <a:normAutofit/>
          </a:bodyPr>
          <a:lstStyle/>
          <a:p>
            <a:pPr algn="just"/>
            <a:r>
              <a:rPr lang="en-US" dirty="0"/>
              <a:t>Hundreds of </a:t>
            </a:r>
            <a:r>
              <a:rPr lang="en-US" dirty="0" err="1"/>
              <a:t>fulani</a:t>
            </a:r>
            <a:r>
              <a:rPr lang="en-US" dirty="0"/>
              <a:t> gunmen riding on motorbikes stormed the boarding school at night and 300 of the school children were taken away. </a:t>
            </a:r>
          </a:p>
          <a:p>
            <a:pPr algn="just"/>
            <a:r>
              <a:rPr lang="en-US" dirty="0"/>
              <a:t>During the attack some the boys jumped over a fence and ran away when they heard gunshots. The 300 were rounded up and herded them into the forest the stony hills of </a:t>
            </a:r>
            <a:r>
              <a:rPr lang="en-US" dirty="0" err="1"/>
              <a:t>Pauwa</a:t>
            </a:r>
            <a:r>
              <a:rPr lang="en-US" dirty="0"/>
              <a:t> and </a:t>
            </a:r>
            <a:r>
              <a:rPr lang="en-US" dirty="0" err="1"/>
              <a:t>Zango</a:t>
            </a:r>
            <a:r>
              <a:rPr lang="en-US" dirty="0"/>
              <a:t>. These children were beaten, threatened and forced to walk through the night for 8 Kilometers before they were loaded on motorbikes. </a:t>
            </a:r>
          </a:p>
          <a:p>
            <a:pPr algn="just"/>
            <a:r>
              <a:rPr lang="en-US" dirty="0"/>
              <a:t>They were dropped at foot of the stony hills that bordered Katsina and </a:t>
            </a:r>
            <a:r>
              <a:rPr lang="en-US" dirty="0" err="1"/>
              <a:t>Zamfara</a:t>
            </a:r>
            <a:r>
              <a:rPr lang="en-US" dirty="0"/>
              <a:t> states. From the border areas they were herded again for another 50 kilometers into Zamfara forest to a place called </a:t>
            </a:r>
            <a:r>
              <a:rPr lang="en-US" dirty="0" err="1"/>
              <a:t>Marar</a:t>
            </a:r>
            <a:r>
              <a:rPr lang="en-US" dirty="0"/>
              <a:t> </a:t>
            </a:r>
            <a:r>
              <a:rPr lang="en-US" dirty="0" err="1"/>
              <a:t>Katsinawa</a:t>
            </a:r>
            <a:r>
              <a:rPr lang="en-US" dirty="0"/>
              <a:t> </a:t>
            </a:r>
          </a:p>
        </p:txBody>
      </p:sp>
    </p:spTree>
    <p:extLst>
      <p:ext uri="{BB962C8B-B14F-4D97-AF65-F5344CB8AC3E}">
        <p14:creationId xmlns:p14="http://schemas.microsoft.com/office/powerpoint/2010/main" val="885132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School Boys Kidnapping  Cont.</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a:t>For years the areas around Kankara and other communities neighboring </a:t>
            </a:r>
            <a:r>
              <a:rPr lang="en-US" dirty="0" err="1"/>
              <a:t>Zamfara</a:t>
            </a:r>
            <a:r>
              <a:rPr lang="en-US" dirty="0"/>
              <a:t> had witness constant raid by the Fulani Bandits. These raids were often accompanied by killings and abduction of women, children and other wealthy individuals for the sake of ransom payment. This development gave the farmers conflict a new outlook signaling the emergence of full-blown banditry in the area.</a:t>
            </a:r>
          </a:p>
          <a:p>
            <a:pPr algn="just"/>
            <a:r>
              <a:rPr lang="en-US" dirty="0"/>
              <a:t> The herdsmen have systematized their attacks by using motorcycles and sophisticated weapons mostly AK47 gun and RPG’s.  Thus, moving away from the use of sticks, bow and arrow and other traditional weapons. </a:t>
            </a:r>
          </a:p>
          <a:p>
            <a:endParaRPr lang="en-US" dirty="0"/>
          </a:p>
        </p:txBody>
      </p:sp>
    </p:spTree>
    <p:extLst>
      <p:ext uri="{BB962C8B-B14F-4D97-AF65-F5344CB8AC3E}">
        <p14:creationId xmlns:p14="http://schemas.microsoft.com/office/powerpoint/2010/main" val="3457814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School Boys Kidnapping  Cont.</a:t>
            </a:r>
            <a:br>
              <a:rPr lang="en-US" dirty="0"/>
            </a:br>
            <a:endParaRPr lang="en-US" dirty="0"/>
          </a:p>
        </p:txBody>
      </p:sp>
      <p:sp>
        <p:nvSpPr>
          <p:cNvPr id="3" name="Content Placeholder 2"/>
          <p:cNvSpPr>
            <a:spLocks noGrp="1"/>
          </p:cNvSpPr>
          <p:nvPr>
            <p:ph idx="1"/>
          </p:nvPr>
        </p:nvSpPr>
        <p:spPr>
          <a:xfrm>
            <a:off x="177421" y="1446663"/>
            <a:ext cx="11832609" cy="5131558"/>
          </a:xfrm>
        </p:spPr>
        <p:txBody>
          <a:bodyPr/>
          <a:lstStyle/>
          <a:p>
            <a:pPr algn="just"/>
            <a:r>
              <a:rPr lang="en-US" dirty="0"/>
              <a:t>The kidnapping of the children and the subsequent video display by the Bandits signaled a strong connection and attempt by the Boko Haram insurgents to influence the activities of the Bandits in the area.</a:t>
            </a:r>
          </a:p>
          <a:p>
            <a:pPr algn="just"/>
            <a:r>
              <a:rPr lang="en-US" dirty="0"/>
              <a:t>The children were displayed in a video same as the Chibok Girls were displayed by the Boko Haram insurgents in 2014 by their abductors.</a:t>
            </a:r>
          </a:p>
          <a:p>
            <a:pPr algn="just"/>
            <a:r>
              <a:rPr lang="en-US" dirty="0"/>
              <a:t>Bandits sent a video clip to the state authorities declaring their allegiance with the Boko Haram group. This development was further confirm by </a:t>
            </a:r>
            <a:r>
              <a:rPr lang="en-US" dirty="0" err="1"/>
              <a:t>Abubakar</a:t>
            </a:r>
            <a:r>
              <a:rPr lang="en-US" dirty="0"/>
              <a:t> </a:t>
            </a:r>
            <a:r>
              <a:rPr lang="en-US" dirty="0" err="1"/>
              <a:t>Shekau’s</a:t>
            </a:r>
            <a:r>
              <a:rPr lang="en-US" dirty="0"/>
              <a:t> video clip claiming that they have mastermind the kidnappings. </a:t>
            </a:r>
          </a:p>
        </p:txBody>
      </p:sp>
    </p:spTree>
    <p:extLst>
      <p:ext uri="{BB962C8B-B14F-4D97-AF65-F5344CB8AC3E}">
        <p14:creationId xmlns:p14="http://schemas.microsoft.com/office/powerpoint/2010/main" val="1756114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5753"/>
          </a:xfrm>
        </p:spPr>
        <p:txBody>
          <a:bodyPr>
            <a:normAutofit fontScale="90000"/>
          </a:bodyPr>
          <a:lstStyle/>
          <a:p>
            <a:pPr algn="ctr"/>
            <a:r>
              <a:rPr lang="en-US" b="1" dirty="0"/>
              <a:t>Map of Kankara showing the route through which the boys where herded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7415" y="1692322"/>
            <a:ext cx="6291617" cy="4616403"/>
          </a:xfrm>
        </p:spPr>
      </p:pic>
    </p:spTree>
    <p:extLst>
      <p:ext uri="{BB962C8B-B14F-4D97-AF65-F5344CB8AC3E}">
        <p14:creationId xmlns:p14="http://schemas.microsoft.com/office/powerpoint/2010/main" val="2343015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School Boys Kidnapping  Cont.</a:t>
            </a:r>
            <a:endParaRPr lang="en-US" dirty="0"/>
          </a:p>
        </p:txBody>
      </p:sp>
      <p:sp>
        <p:nvSpPr>
          <p:cNvPr id="3" name="Content Placeholder 2"/>
          <p:cNvSpPr>
            <a:spLocks noGrp="1"/>
          </p:cNvSpPr>
          <p:nvPr>
            <p:ph idx="1"/>
          </p:nvPr>
        </p:nvSpPr>
        <p:spPr/>
        <p:txBody>
          <a:bodyPr/>
          <a:lstStyle/>
          <a:p>
            <a:pPr algn="just"/>
            <a:r>
              <a:rPr lang="en-US" dirty="0"/>
              <a:t>The state responded by dispatching of troops both the military, police and state services to block all routes leading to the area. After series of negotiation the school children were release four days after their abduction. </a:t>
            </a:r>
          </a:p>
          <a:p>
            <a:pPr algn="just"/>
            <a:r>
              <a:rPr lang="en-US" dirty="0"/>
              <a:t>There were no clear details on the terms of the negotiations before the release of the children by the Fulani Bandits, but many are of the view that money most have exchange hands between the government officials and the mediators.</a:t>
            </a:r>
          </a:p>
          <a:p>
            <a:endParaRPr lang="en-US" dirty="0"/>
          </a:p>
        </p:txBody>
      </p:sp>
    </p:spTree>
    <p:extLst>
      <p:ext uri="{BB962C8B-B14F-4D97-AF65-F5344CB8AC3E}">
        <p14:creationId xmlns:p14="http://schemas.microsoft.com/office/powerpoint/2010/main" val="1058428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Fig 3. Kankara School Children Inside Military Vans the Night They were Released </a:t>
            </a:r>
            <a:br>
              <a:rPr lang="en-US" dirty="0"/>
            </a:br>
            <a:endParaRPr lang="en-US" dirty="0"/>
          </a:p>
        </p:txBody>
      </p:sp>
      <p:pic>
        <p:nvPicPr>
          <p:cNvPr id="4" name="Content Placeholder 3" descr="https://www.channelstv.com/wp-content/uploads/2020/12/Katsina-Boys.jp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788444" y="2630487"/>
            <a:ext cx="6191250" cy="3333750"/>
          </a:xfrm>
          <a:prstGeom prst="rect">
            <a:avLst/>
          </a:prstGeom>
          <a:noFill/>
          <a:ln>
            <a:noFill/>
          </a:ln>
        </p:spPr>
      </p:pic>
    </p:spTree>
    <p:extLst>
      <p:ext uri="{BB962C8B-B14F-4D97-AF65-F5344CB8AC3E}">
        <p14:creationId xmlns:p14="http://schemas.microsoft.com/office/powerpoint/2010/main" val="2634434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Many experts argued that the ransom paid by the authorities for the release of the children greatly assist the bandits in acquiring more sophisticated weapons and other related equipment’s which really helped the groups in expanding their activities across the region.</a:t>
            </a:r>
          </a:p>
          <a:p>
            <a:pPr algn="just"/>
            <a:r>
              <a:rPr lang="en-US" dirty="0"/>
              <a:t> This was confirmed by the intensity of attacks on farmsteads, villages, schools and government infrastructures. Equally this had open up more kidnappings across the north-western states. </a:t>
            </a:r>
          </a:p>
          <a:p>
            <a:pPr algn="just"/>
            <a:r>
              <a:rPr lang="en-US" dirty="0"/>
              <a:t>The attacks on villages and schools in particular became so rampant across the states of Kaduna </a:t>
            </a:r>
            <a:r>
              <a:rPr lang="en-US" dirty="0" err="1"/>
              <a:t>Zamfara</a:t>
            </a:r>
            <a:r>
              <a:rPr lang="en-US" dirty="0"/>
              <a:t>, </a:t>
            </a:r>
            <a:r>
              <a:rPr lang="en-US" dirty="0" err="1"/>
              <a:t>Kebbi</a:t>
            </a:r>
            <a:r>
              <a:rPr lang="en-US" dirty="0"/>
              <a:t> and Niger states</a:t>
            </a:r>
          </a:p>
          <a:p>
            <a:endParaRPr lang="en-US" dirty="0"/>
          </a:p>
        </p:txBody>
      </p:sp>
    </p:spTree>
    <p:extLst>
      <p:ext uri="{BB962C8B-B14F-4D97-AF65-F5344CB8AC3E}">
        <p14:creationId xmlns:p14="http://schemas.microsoft.com/office/powerpoint/2010/main" val="477378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947"/>
          </a:xfrm>
        </p:spPr>
        <p:txBody>
          <a:bodyPr>
            <a:normAutofit fontScale="90000"/>
          </a:bodyPr>
          <a:lstStyle/>
          <a:p>
            <a:r>
              <a:rPr lang="en-US" b="1" dirty="0"/>
              <a:t>Incidence of Attacks on Schools Across North-West After Kankara Incident April 2014 - May 2021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731506"/>
              </p:ext>
            </p:extLst>
          </p:nvPr>
        </p:nvGraphicFramePr>
        <p:xfrm>
          <a:off x="1351125" y="1392071"/>
          <a:ext cx="9089411" cy="5933734"/>
        </p:xfrm>
        <a:graphic>
          <a:graphicData uri="http://schemas.openxmlformats.org/drawingml/2006/table">
            <a:tbl>
              <a:tblPr firstRow="1" firstCol="1" bandRow="1">
                <a:tableStyleId>{5C22544A-7EE6-4342-B048-85BDC9FD1C3A}</a:tableStyleId>
              </a:tblPr>
              <a:tblGrid>
                <a:gridCol w="191072">
                  <a:extLst>
                    <a:ext uri="{9D8B030D-6E8A-4147-A177-3AD203B41FA5}">
                      <a16:colId xmlns:a16="http://schemas.microsoft.com/office/drawing/2014/main" val="4190129741"/>
                    </a:ext>
                  </a:extLst>
                </a:gridCol>
                <a:gridCol w="2788903">
                  <a:extLst>
                    <a:ext uri="{9D8B030D-6E8A-4147-A177-3AD203B41FA5}">
                      <a16:colId xmlns:a16="http://schemas.microsoft.com/office/drawing/2014/main" val="3568650646"/>
                    </a:ext>
                  </a:extLst>
                </a:gridCol>
                <a:gridCol w="1675867">
                  <a:extLst>
                    <a:ext uri="{9D8B030D-6E8A-4147-A177-3AD203B41FA5}">
                      <a16:colId xmlns:a16="http://schemas.microsoft.com/office/drawing/2014/main" val="2882105604"/>
                    </a:ext>
                  </a:extLst>
                </a:gridCol>
                <a:gridCol w="1813555">
                  <a:extLst>
                    <a:ext uri="{9D8B030D-6E8A-4147-A177-3AD203B41FA5}">
                      <a16:colId xmlns:a16="http://schemas.microsoft.com/office/drawing/2014/main" val="321090157"/>
                    </a:ext>
                  </a:extLst>
                </a:gridCol>
                <a:gridCol w="1426059">
                  <a:extLst>
                    <a:ext uri="{9D8B030D-6E8A-4147-A177-3AD203B41FA5}">
                      <a16:colId xmlns:a16="http://schemas.microsoft.com/office/drawing/2014/main" val="2222919685"/>
                    </a:ext>
                  </a:extLst>
                </a:gridCol>
                <a:gridCol w="1193955">
                  <a:extLst>
                    <a:ext uri="{9D8B030D-6E8A-4147-A177-3AD203B41FA5}">
                      <a16:colId xmlns:a16="http://schemas.microsoft.com/office/drawing/2014/main" val="518801662"/>
                    </a:ext>
                  </a:extLst>
                </a:gridCol>
              </a:tblGrid>
              <a:tr h="391929">
                <a:tc>
                  <a:txBody>
                    <a:bodyPr/>
                    <a:lstStyle/>
                    <a:p>
                      <a:pPr marL="0" marR="0">
                        <a:lnSpc>
                          <a:spcPct val="200000"/>
                        </a:lnSpc>
                        <a:spcBef>
                          <a:spcPts val="0"/>
                        </a:spcBef>
                        <a:spcAft>
                          <a:spcPts val="0"/>
                        </a:spcAft>
                      </a:pPr>
                      <a:r>
                        <a:rPr lang="en-US" sz="700" dirty="0">
                          <a:effectLst/>
                        </a:rPr>
                        <a:t>S/N</a:t>
                      </a:r>
                      <a:endParaRPr lang="en-US" sz="7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700" dirty="0">
                          <a:effectLst/>
                        </a:rPr>
                        <a:t>VICTIMS</a:t>
                      </a:r>
                      <a:endParaRPr lang="en-US" sz="7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700">
                          <a:effectLst/>
                        </a:rPr>
                        <a:t>NUMBER ABDUCTED</a:t>
                      </a:r>
                      <a:endParaRPr lang="en-US" sz="7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700" dirty="0">
                          <a:effectLst/>
                        </a:rPr>
                        <a:t>CASUALITIES </a:t>
                      </a:r>
                      <a:endParaRPr lang="en-US" sz="7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700">
                          <a:effectLst/>
                        </a:rPr>
                        <a:t>Year /Month</a:t>
                      </a:r>
                      <a:endParaRPr lang="en-US" sz="7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700">
                          <a:effectLst/>
                        </a:rPr>
                        <a:t>STATE</a:t>
                      </a:r>
                      <a:endParaRPr lang="en-US" sz="7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extLst>
                  <a:ext uri="{0D108BD9-81ED-4DB2-BD59-A6C34878D82A}">
                    <a16:rowId xmlns:a16="http://schemas.microsoft.com/office/drawing/2014/main" val="271118188"/>
                  </a:ext>
                </a:extLst>
              </a:tr>
              <a:tr h="483536">
                <a:tc>
                  <a:txBody>
                    <a:bodyPr/>
                    <a:lstStyle/>
                    <a:p>
                      <a:pPr marL="0" marR="0">
                        <a:lnSpc>
                          <a:spcPct val="200000"/>
                        </a:lnSpc>
                        <a:spcBef>
                          <a:spcPts val="0"/>
                        </a:spcBef>
                        <a:spcAft>
                          <a:spcPts val="0"/>
                        </a:spcAft>
                      </a:pPr>
                      <a:r>
                        <a:rPr lang="en-US" sz="700">
                          <a:effectLst/>
                        </a:rPr>
                        <a:t>1</a:t>
                      </a:r>
                      <a:endParaRPr lang="en-US" sz="7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115000"/>
                        </a:lnSpc>
                        <a:spcBef>
                          <a:spcPts val="0"/>
                        </a:spcBef>
                        <a:spcAft>
                          <a:spcPts val="0"/>
                        </a:spcAft>
                      </a:pPr>
                      <a:r>
                        <a:rPr lang="en-US" sz="1600" dirty="0">
                          <a:effectLst/>
                        </a:rPr>
                        <a:t>Governments Girls Secondary School Chibok</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115000"/>
                        </a:lnSpc>
                        <a:spcBef>
                          <a:spcPts val="0"/>
                        </a:spcBef>
                        <a:spcAft>
                          <a:spcPts val="0"/>
                        </a:spcAft>
                      </a:pPr>
                      <a:r>
                        <a:rPr lang="en-US" sz="1600" dirty="0">
                          <a:effectLst/>
                        </a:rPr>
                        <a:t>276</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115000"/>
                        </a:lnSpc>
                        <a:spcBef>
                          <a:spcPts val="0"/>
                        </a:spcBef>
                        <a:spcAft>
                          <a:spcPts val="0"/>
                        </a:spcAft>
                      </a:pPr>
                      <a:r>
                        <a:rPr lang="en-US" sz="1600" dirty="0">
                          <a:effectLst/>
                        </a:rPr>
                        <a:t> </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a:effectLst/>
                        </a:rPr>
                        <a:t>April 2014</a:t>
                      </a:r>
                      <a:endParaRPr lang="en-US" sz="16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a:effectLst/>
                        </a:rPr>
                        <a:t>Borno </a:t>
                      </a:r>
                      <a:endParaRPr lang="en-US" sz="16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extLst>
                  <a:ext uri="{0D108BD9-81ED-4DB2-BD59-A6C34878D82A}">
                    <a16:rowId xmlns:a16="http://schemas.microsoft.com/office/drawing/2014/main" val="733207963"/>
                  </a:ext>
                </a:extLst>
              </a:tr>
              <a:tr h="805742">
                <a:tc>
                  <a:txBody>
                    <a:bodyPr/>
                    <a:lstStyle/>
                    <a:p>
                      <a:pPr marL="0" marR="0">
                        <a:lnSpc>
                          <a:spcPct val="200000"/>
                        </a:lnSpc>
                        <a:spcBef>
                          <a:spcPts val="0"/>
                        </a:spcBef>
                        <a:spcAft>
                          <a:spcPts val="0"/>
                        </a:spcAft>
                      </a:pPr>
                      <a:r>
                        <a:rPr lang="en-US" sz="700">
                          <a:effectLst/>
                        </a:rPr>
                        <a:t>2</a:t>
                      </a:r>
                      <a:endParaRPr lang="en-US" sz="7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115000"/>
                        </a:lnSpc>
                        <a:spcBef>
                          <a:spcPts val="0"/>
                        </a:spcBef>
                        <a:spcAft>
                          <a:spcPts val="0"/>
                        </a:spcAft>
                      </a:pPr>
                      <a:r>
                        <a:rPr lang="en-US" sz="1600" dirty="0">
                          <a:effectLst/>
                        </a:rPr>
                        <a:t>Government Girls Science Technical </a:t>
                      </a:r>
                      <a:r>
                        <a:rPr lang="en-US" sz="1600" dirty="0" err="1">
                          <a:effectLst/>
                        </a:rPr>
                        <a:t>Dapchi</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115000"/>
                        </a:lnSpc>
                        <a:spcBef>
                          <a:spcPts val="0"/>
                        </a:spcBef>
                        <a:spcAft>
                          <a:spcPts val="0"/>
                        </a:spcAft>
                      </a:pPr>
                      <a:r>
                        <a:rPr lang="en-US" sz="1600">
                          <a:effectLst/>
                        </a:rPr>
                        <a:t>110</a:t>
                      </a:r>
                      <a:endParaRPr lang="en-US" sz="16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115000"/>
                        </a:lnSpc>
                        <a:spcBef>
                          <a:spcPts val="0"/>
                        </a:spcBef>
                        <a:spcAft>
                          <a:spcPts val="0"/>
                        </a:spcAft>
                      </a:pPr>
                      <a:r>
                        <a:rPr lang="en-US" sz="1600" dirty="0">
                          <a:effectLst/>
                        </a:rPr>
                        <a:t>1</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19 February 2018</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err="1">
                          <a:effectLst/>
                        </a:rPr>
                        <a:t>Yobe</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extLst>
                  <a:ext uri="{0D108BD9-81ED-4DB2-BD59-A6C34878D82A}">
                    <a16:rowId xmlns:a16="http://schemas.microsoft.com/office/drawing/2014/main" val="2237455255"/>
                  </a:ext>
                </a:extLst>
              </a:tr>
              <a:tr h="805742">
                <a:tc>
                  <a:txBody>
                    <a:bodyPr/>
                    <a:lstStyle/>
                    <a:p>
                      <a:pPr marL="0" marR="0">
                        <a:lnSpc>
                          <a:spcPct val="200000"/>
                        </a:lnSpc>
                        <a:spcBef>
                          <a:spcPts val="0"/>
                        </a:spcBef>
                        <a:spcAft>
                          <a:spcPts val="0"/>
                        </a:spcAft>
                      </a:pPr>
                      <a:r>
                        <a:rPr lang="en-US" sz="700">
                          <a:effectLst/>
                        </a:rPr>
                        <a:t>3</a:t>
                      </a:r>
                      <a:endParaRPr lang="en-US" sz="7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Government Science Secondary School Kankara </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300</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 </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11 December 2020</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Katsina</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extLst>
                  <a:ext uri="{0D108BD9-81ED-4DB2-BD59-A6C34878D82A}">
                    <a16:rowId xmlns:a16="http://schemas.microsoft.com/office/drawing/2014/main" val="1697011683"/>
                  </a:ext>
                </a:extLst>
              </a:tr>
              <a:tr h="805742">
                <a:tc>
                  <a:txBody>
                    <a:bodyPr/>
                    <a:lstStyle/>
                    <a:p>
                      <a:pPr marL="0" marR="0">
                        <a:lnSpc>
                          <a:spcPct val="200000"/>
                        </a:lnSpc>
                        <a:spcBef>
                          <a:spcPts val="0"/>
                        </a:spcBef>
                        <a:spcAft>
                          <a:spcPts val="0"/>
                        </a:spcAft>
                      </a:pPr>
                      <a:r>
                        <a:rPr lang="en-US" sz="700">
                          <a:effectLst/>
                        </a:rPr>
                        <a:t>4</a:t>
                      </a:r>
                      <a:endParaRPr lang="en-US" sz="7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a:effectLst/>
                        </a:rPr>
                        <a:t>Governments Girls Secondary School Kagara</a:t>
                      </a:r>
                      <a:endParaRPr lang="en-US" sz="16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270</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1</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17 February 2021</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Niger</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extLst>
                  <a:ext uri="{0D108BD9-81ED-4DB2-BD59-A6C34878D82A}">
                    <a16:rowId xmlns:a16="http://schemas.microsoft.com/office/drawing/2014/main" val="3677597952"/>
                  </a:ext>
                </a:extLst>
              </a:tr>
              <a:tr h="805742">
                <a:tc>
                  <a:txBody>
                    <a:bodyPr/>
                    <a:lstStyle/>
                    <a:p>
                      <a:pPr marL="0" marR="0">
                        <a:lnSpc>
                          <a:spcPct val="200000"/>
                        </a:lnSpc>
                        <a:spcBef>
                          <a:spcPts val="0"/>
                        </a:spcBef>
                        <a:spcAft>
                          <a:spcPts val="0"/>
                        </a:spcAft>
                      </a:pPr>
                      <a:r>
                        <a:rPr lang="en-US" sz="700">
                          <a:effectLst/>
                        </a:rPr>
                        <a:t> </a:t>
                      </a:r>
                      <a:endParaRPr lang="en-US" sz="7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a:effectLst/>
                        </a:rPr>
                        <a:t>Governments Girls Secondary Jengebe</a:t>
                      </a:r>
                      <a:endParaRPr lang="en-US" sz="16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319</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a:effectLst/>
                        </a:rPr>
                        <a:t>1 Police Officer was killed </a:t>
                      </a:r>
                      <a:endParaRPr lang="en-US" sz="16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26 February 2021</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err="1">
                          <a:effectLst/>
                        </a:rPr>
                        <a:t>Zamfara</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extLst>
                  <a:ext uri="{0D108BD9-81ED-4DB2-BD59-A6C34878D82A}">
                    <a16:rowId xmlns:a16="http://schemas.microsoft.com/office/drawing/2014/main" val="771315482"/>
                  </a:ext>
                </a:extLst>
              </a:tr>
              <a:tr h="805742">
                <a:tc>
                  <a:txBody>
                    <a:bodyPr/>
                    <a:lstStyle/>
                    <a:p>
                      <a:pPr marL="0" marR="0">
                        <a:lnSpc>
                          <a:spcPct val="200000"/>
                        </a:lnSpc>
                        <a:spcBef>
                          <a:spcPts val="0"/>
                        </a:spcBef>
                        <a:spcAft>
                          <a:spcPts val="0"/>
                        </a:spcAft>
                      </a:pPr>
                      <a:r>
                        <a:rPr lang="en-US" sz="700">
                          <a:effectLst/>
                        </a:rPr>
                        <a:t>5</a:t>
                      </a:r>
                      <a:endParaRPr lang="en-US" sz="7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a:effectLst/>
                        </a:rPr>
                        <a:t>Greenfield University, Kaduna</a:t>
                      </a:r>
                      <a:endParaRPr lang="en-US" sz="16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unknown number</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a:effectLst/>
                        </a:rPr>
                        <a:t>1 Security Personnel  Killed</a:t>
                      </a:r>
                      <a:endParaRPr lang="en-US" sz="16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21 April 2021</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Kaduna</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extLst>
                  <a:ext uri="{0D108BD9-81ED-4DB2-BD59-A6C34878D82A}">
                    <a16:rowId xmlns:a16="http://schemas.microsoft.com/office/drawing/2014/main" val="3048176446"/>
                  </a:ext>
                </a:extLst>
              </a:tr>
              <a:tr h="459396">
                <a:tc>
                  <a:txBody>
                    <a:bodyPr/>
                    <a:lstStyle/>
                    <a:p>
                      <a:pPr marL="0" marR="0">
                        <a:lnSpc>
                          <a:spcPct val="200000"/>
                        </a:lnSpc>
                        <a:spcBef>
                          <a:spcPts val="0"/>
                        </a:spcBef>
                        <a:spcAft>
                          <a:spcPts val="0"/>
                        </a:spcAft>
                      </a:pPr>
                      <a:r>
                        <a:rPr lang="en-US" sz="700">
                          <a:effectLst/>
                        </a:rPr>
                        <a:t>6</a:t>
                      </a:r>
                    </a:p>
                    <a:p>
                      <a:pPr marL="0" marR="0">
                        <a:lnSpc>
                          <a:spcPct val="200000"/>
                        </a:lnSpc>
                        <a:spcBef>
                          <a:spcPts val="0"/>
                        </a:spcBef>
                        <a:spcAft>
                          <a:spcPts val="0"/>
                        </a:spcAft>
                      </a:pPr>
                      <a:r>
                        <a:rPr lang="en-US" sz="700">
                          <a:effectLst/>
                        </a:rPr>
                        <a:t> </a:t>
                      </a:r>
                      <a:endParaRPr lang="en-US" sz="7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a:effectLst/>
                        </a:rPr>
                        <a:t>Islamiyya School Tegina</a:t>
                      </a:r>
                      <a:endParaRPr lang="en-US" sz="16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200</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a:effectLst/>
                        </a:rPr>
                        <a:t> </a:t>
                      </a:r>
                      <a:endParaRPr lang="en-US" sz="16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a:effectLst/>
                        </a:rPr>
                        <a:t>29 May 2021</a:t>
                      </a:r>
                      <a:endParaRPr lang="en-US" sz="160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tc>
                  <a:txBody>
                    <a:bodyPr/>
                    <a:lstStyle/>
                    <a:p>
                      <a:pPr marL="0" marR="0">
                        <a:lnSpc>
                          <a:spcPct val="200000"/>
                        </a:lnSpc>
                        <a:spcBef>
                          <a:spcPts val="0"/>
                        </a:spcBef>
                        <a:spcAft>
                          <a:spcPts val="0"/>
                        </a:spcAft>
                      </a:pPr>
                      <a:r>
                        <a:rPr lang="en-US" sz="1600" dirty="0">
                          <a:effectLst/>
                        </a:rPr>
                        <a:t>Niger </a:t>
                      </a:r>
                      <a:endParaRPr lang="en-US" sz="1600" dirty="0">
                        <a:solidFill>
                          <a:srgbClr val="0D0D0D"/>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363" marR="41363" marT="0" marB="0"/>
                </a:tc>
                <a:extLst>
                  <a:ext uri="{0D108BD9-81ED-4DB2-BD59-A6C34878D82A}">
                    <a16:rowId xmlns:a16="http://schemas.microsoft.com/office/drawing/2014/main" val="2020462302"/>
                  </a:ext>
                </a:extLst>
              </a:tr>
            </a:tbl>
          </a:graphicData>
        </a:graphic>
      </p:graphicFrame>
    </p:spTree>
    <p:extLst>
      <p:ext uri="{BB962C8B-B14F-4D97-AF65-F5344CB8AC3E}">
        <p14:creationId xmlns:p14="http://schemas.microsoft.com/office/powerpoint/2010/main" val="1476599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States Affected by Bandits Abduction of School Children</a:t>
            </a:r>
          </a:p>
        </p:txBody>
      </p:sp>
      <p:pic>
        <p:nvPicPr>
          <p:cNvPr id="4" name="Content Placeholder 3" descr="C:\Users\DR. KKR\Downloads\North Western Nigeria.jp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3975276" y="2286000"/>
            <a:ext cx="3817586" cy="4022725"/>
          </a:xfrm>
          <a:prstGeom prst="rect">
            <a:avLst/>
          </a:prstGeom>
          <a:noFill/>
          <a:ln>
            <a:noFill/>
          </a:ln>
        </p:spPr>
      </p:pic>
    </p:spTree>
    <p:extLst>
      <p:ext uri="{BB962C8B-B14F-4D97-AF65-F5344CB8AC3E}">
        <p14:creationId xmlns:p14="http://schemas.microsoft.com/office/powerpoint/2010/main" val="848030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the Parameters of the Conflict</a:t>
            </a:r>
          </a:p>
        </p:txBody>
      </p:sp>
      <p:sp>
        <p:nvSpPr>
          <p:cNvPr id="3" name="Content Placeholder 2"/>
          <p:cNvSpPr>
            <a:spLocks noGrp="1"/>
          </p:cNvSpPr>
          <p:nvPr>
            <p:ph idx="1"/>
          </p:nvPr>
        </p:nvSpPr>
        <p:spPr/>
        <p:txBody>
          <a:bodyPr>
            <a:normAutofit/>
          </a:bodyPr>
          <a:lstStyle/>
          <a:p>
            <a:r>
              <a:rPr lang="en-US" b="1" dirty="0"/>
              <a:t>Excesses of</a:t>
            </a:r>
            <a:r>
              <a:rPr lang="en-US" dirty="0"/>
              <a:t> </a:t>
            </a:r>
            <a:r>
              <a:rPr lang="en-US" b="1" dirty="0"/>
              <a:t>Vigilante groups- </a:t>
            </a:r>
            <a:r>
              <a:rPr lang="en-US" dirty="0"/>
              <a:t>Vigilante groups that were assigned by the local communities to be in charge of security or assist the security agents abuse the assignment given to them which resulted that harsh punishments were meted to offenders and their relations particularly the Fulani who then regroup to retaliate on the vigilante and the local communities in the State.</a:t>
            </a:r>
          </a:p>
          <a:p>
            <a:r>
              <a:rPr lang="en-US" b="1" dirty="0"/>
              <a:t>Mining activities</a:t>
            </a:r>
            <a:r>
              <a:rPr lang="en-US" dirty="0"/>
              <a:t>- This has </a:t>
            </a:r>
            <a:r>
              <a:rPr lang="en-US" dirty="0" err="1"/>
              <a:t>fuelled</a:t>
            </a:r>
            <a:r>
              <a:rPr lang="en-US" dirty="0"/>
              <a:t> the insecurity situation as the forest areas of Katsina and </a:t>
            </a:r>
            <a:r>
              <a:rPr lang="en-US" dirty="0" err="1"/>
              <a:t>Zamfara</a:t>
            </a:r>
            <a:r>
              <a:rPr lang="en-US" dirty="0"/>
              <a:t> States contains many mineral resources such as alluvial gold, copper, feldspar, manganese and some rare earth minerals which Nigerians are not aware of their existence. The Miners and their collaborators are creating the banditry so that they continue to harvest the minerals without the local community’s awareness.</a:t>
            </a:r>
          </a:p>
        </p:txBody>
      </p:sp>
    </p:spTree>
    <p:extLst>
      <p:ext uri="{BB962C8B-B14F-4D97-AF65-F5344CB8AC3E}">
        <p14:creationId xmlns:p14="http://schemas.microsoft.com/office/powerpoint/2010/main" val="2141668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r>
              <a:rPr lang="en-US" dirty="0"/>
              <a:t> </a:t>
            </a:r>
          </a:p>
        </p:txBody>
      </p:sp>
      <p:sp>
        <p:nvSpPr>
          <p:cNvPr id="3" name="Content Placeholder 2"/>
          <p:cNvSpPr>
            <a:spLocks noGrp="1"/>
          </p:cNvSpPr>
          <p:nvPr>
            <p:ph idx="1"/>
          </p:nvPr>
        </p:nvSpPr>
        <p:spPr/>
        <p:txBody>
          <a:bodyPr>
            <a:normAutofit/>
          </a:bodyPr>
          <a:lstStyle/>
          <a:p>
            <a:pPr algn="just"/>
            <a:r>
              <a:rPr lang="en-US" dirty="0"/>
              <a:t>The focus of this paper is on the contemporary security challenge affecting the North western states of Katsina, </a:t>
            </a:r>
            <a:r>
              <a:rPr lang="en-US" dirty="0" err="1"/>
              <a:t>Zamfara</a:t>
            </a:r>
            <a:r>
              <a:rPr lang="en-US" dirty="0"/>
              <a:t>, Kaduna and </a:t>
            </a:r>
            <a:r>
              <a:rPr lang="en-US" dirty="0" err="1"/>
              <a:t>Sokoto</a:t>
            </a:r>
            <a:r>
              <a:rPr lang="en-US" dirty="0"/>
              <a:t> states. The security challenge of Kidnapping and Cattle rustling permutated by the arm Fulani bandits and other like mind criminals in the forest areas of these states could best be understood from the historical context of the arm conflict that exists in the area. </a:t>
            </a:r>
          </a:p>
          <a:p>
            <a:pPr algn="just"/>
            <a:r>
              <a:rPr lang="en-US" dirty="0"/>
              <a:t>Historically, conflict is a universal phenomenon that evolves in various magnitudes. The interest of conflict actors at all levels is seldom in tandem with one another, even in the presence of interdependency and common goal. Apparently, scarce natural resources create competitive social arrangement which often trigger animosity among people of divergent cultures and even those with common cultural traits</a:t>
            </a:r>
          </a:p>
        </p:txBody>
      </p:sp>
    </p:spTree>
    <p:extLst>
      <p:ext uri="{BB962C8B-B14F-4D97-AF65-F5344CB8AC3E}">
        <p14:creationId xmlns:p14="http://schemas.microsoft.com/office/powerpoint/2010/main" val="2354022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the Parameters Cont.</a:t>
            </a:r>
            <a:endParaRPr lang="en-US" dirty="0"/>
          </a:p>
        </p:txBody>
      </p:sp>
      <p:sp>
        <p:nvSpPr>
          <p:cNvPr id="3" name="Content Placeholder 2"/>
          <p:cNvSpPr>
            <a:spLocks noGrp="1"/>
          </p:cNvSpPr>
          <p:nvPr>
            <p:ph idx="1"/>
          </p:nvPr>
        </p:nvSpPr>
        <p:spPr/>
        <p:txBody>
          <a:bodyPr>
            <a:normAutofit lnSpcReduction="10000"/>
          </a:bodyPr>
          <a:lstStyle/>
          <a:p>
            <a:pPr algn="just"/>
            <a:r>
              <a:rPr lang="en-US" b="1" dirty="0"/>
              <a:t>Unemployment</a:t>
            </a:r>
            <a:r>
              <a:rPr lang="en-US" dirty="0"/>
              <a:t>-The high rate of unemployment that has persisted over the years in Nigeria have created large number of people who can engaged in criminal activities for money such as highway armed robbery then cattle rustling and presently the kidnapping of people for ransom. The abuse of drugs by some of the youths have further aggravated the situation making the kidnapping and armed banditry merciless and deadly</a:t>
            </a:r>
          </a:p>
          <a:p>
            <a:pPr algn="just"/>
            <a:r>
              <a:rPr lang="en-US" b="1" dirty="0"/>
              <a:t>Injustice</a:t>
            </a:r>
            <a:r>
              <a:rPr lang="en-US" dirty="0"/>
              <a:t>-Fulani claim of injustice in certain situations when their cattle are taken away and claiming that the cattle are stolen cattle. Then in order to regain their cattle they began to kidnap people and threatening that those kidnapped will only be returned in exchange for their cattle. In situations where they could not regain their lost cattle they conceive the idea of kidnapping people particularly those that are wealthy and well to do to collect the ransom and use it to buy cattle and start cattle rearing once again.</a:t>
            </a:r>
          </a:p>
        </p:txBody>
      </p:sp>
    </p:spTree>
    <p:extLst>
      <p:ext uri="{BB962C8B-B14F-4D97-AF65-F5344CB8AC3E}">
        <p14:creationId xmlns:p14="http://schemas.microsoft.com/office/powerpoint/2010/main" val="3735431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the Parameters Cont.</a:t>
            </a:r>
            <a:endParaRPr lang="en-US" dirty="0"/>
          </a:p>
        </p:txBody>
      </p:sp>
      <p:sp>
        <p:nvSpPr>
          <p:cNvPr id="3" name="Content Placeholder 2"/>
          <p:cNvSpPr>
            <a:spLocks noGrp="1"/>
          </p:cNvSpPr>
          <p:nvPr>
            <p:ph idx="1"/>
          </p:nvPr>
        </p:nvSpPr>
        <p:spPr/>
        <p:txBody>
          <a:bodyPr/>
          <a:lstStyle/>
          <a:p>
            <a:pPr algn="just"/>
            <a:r>
              <a:rPr lang="en-US" b="1" dirty="0"/>
              <a:t>Technological Advancements</a:t>
            </a:r>
            <a:r>
              <a:rPr lang="en-US" dirty="0"/>
              <a:t>: Present day technological advancements such as the use of online banking, automated teller machines ,credit cards and others means that does not require travelers to carry money make criminals to engage in kidnapping. They kidnap people and then requests that some sums of money should be given to them in order to return the kidnapped person safely to join his/her family and friends. The use of GSM phone is another example of technological advancement that has given rise to kidnapping as the Kidnappers relay a lot on communications with the phone to inform relatives of victims on the kidnap and to negotiate and collect the ransom.</a:t>
            </a:r>
          </a:p>
        </p:txBody>
      </p:sp>
    </p:spTree>
    <p:extLst>
      <p:ext uri="{BB962C8B-B14F-4D97-AF65-F5344CB8AC3E}">
        <p14:creationId xmlns:p14="http://schemas.microsoft.com/office/powerpoint/2010/main" val="2692773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the Parameters Cont.</a:t>
            </a:r>
            <a:endParaRPr lang="en-US" dirty="0"/>
          </a:p>
        </p:txBody>
      </p:sp>
      <p:sp>
        <p:nvSpPr>
          <p:cNvPr id="3" name="Content Placeholder 2"/>
          <p:cNvSpPr>
            <a:spLocks noGrp="1"/>
          </p:cNvSpPr>
          <p:nvPr>
            <p:ph idx="1"/>
          </p:nvPr>
        </p:nvSpPr>
        <p:spPr/>
        <p:txBody>
          <a:bodyPr/>
          <a:lstStyle/>
          <a:p>
            <a:r>
              <a:rPr lang="en-US" b="1" dirty="0"/>
              <a:t>Collapse of Rural </a:t>
            </a:r>
            <a:r>
              <a:rPr lang="en-US" b="1" dirty="0" err="1"/>
              <a:t>Infrastuructures</a:t>
            </a:r>
            <a:endParaRPr lang="en-US" dirty="0"/>
          </a:p>
          <a:p>
            <a:pPr algn="just"/>
            <a:r>
              <a:rPr lang="en-US" dirty="0"/>
              <a:t>Equally the collapse of agricultural infrastructures such as Schools, Roads Dams, grazing reserves and farm service centers can be viewed as another major parameter that stimulate the conflict in the area especially during the dry season.</a:t>
            </a:r>
          </a:p>
        </p:txBody>
      </p:sp>
    </p:spTree>
    <p:extLst>
      <p:ext uri="{BB962C8B-B14F-4D97-AF65-F5344CB8AC3E}">
        <p14:creationId xmlns:p14="http://schemas.microsoft.com/office/powerpoint/2010/main" val="1548689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13899"/>
            <a:ext cx="9720072" cy="1173707"/>
          </a:xfrm>
        </p:spPr>
        <p:txBody>
          <a:bodyPr/>
          <a:lstStyle/>
          <a:p>
            <a:r>
              <a:rPr lang="en-US" dirty="0"/>
              <a:t>Conclusion  </a:t>
            </a:r>
          </a:p>
        </p:txBody>
      </p:sp>
      <p:sp>
        <p:nvSpPr>
          <p:cNvPr id="3" name="Content Placeholder 2"/>
          <p:cNvSpPr>
            <a:spLocks noGrp="1"/>
          </p:cNvSpPr>
          <p:nvPr>
            <p:ph idx="1"/>
          </p:nvPr>
        </p:nvSpPr>
        <p:spPr/>
        <p:txBody>
          <a:bodyPr/>
          <a:lstStyle/>
          <a:p>
            <a:pPr algn="just"/>
            <a:r>
              <a:rPr lang="en-US" dirty="0"/>
              <a:t>Kidnapping of Chibok school girls in 2014 by the Boko Haram presented a new chapter in the history of conflict in Nigeria. The idea of kidnapping of Kankara school boys can be seen as part effort by the Fulani bandits to extend the Boko Haram influence in the North Western region of Nigeria. The release of the Kankara boys after negotiation fueled abductions of more school children in the region. The kidnapping has a serious socio-economic and political effects communities affected by the conflict. Thus, to understand the kidnapping of Kankara school boys one needs to underscore the socio-economic and </a:t>
            </a:r>
            <a:r>
              <a:rPr lang="en-US"/>
              <a:t>political parameters </a:t>
            </a:r>
            <a:r>
              <a:rPr lang="en-US" dirty="0"/>
              <a:t>of the conflict  </a:t>
            </a:r>
          </a:p>
        </p:txBody>
      </p:sp>
    </p:spTree>
    <p:extLst>
      <p:ext uri="{BB962C8B-B14F-4D97-AF65-F5344CB8AC3E}">
        <p14:creationId xmlns:p14="http://schemas.microsoft.com/office/powerpoint/2010/main" val="364572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696"/>
          </a:xfrm>
        </p:spPr>
        <p:txBody>
          <a:bodyPr/>
          <a:lstStyle/>
          <a:p>
            <a:r>
              <a:rPr lang="en-US" b="1" dirty="0"/>
              <a:t>Intro Cont</a:t>
            </a:r>
            <a:r>
              <a:rPr lang="en-US" dirty="0"/>
              <a:t>.</a:t>
            </a:r>
          </a:p>
        </p:txBody>
      </p:sp>
      <p:sp>
        <p:nvSpPr>
          <p:cNvPr id="3" name="Content Placeholder 2"/>
          <p:cNvSpPr>
            <a:spLocks noGrp="1"/>
          </p:cNvSpPr>
          <p:nvPr>
            <p:ph idx="1"/>
          </p:nvPr>
        </p:nvSpPr>
        <p:spPr>
          <a:xfrm>
            <a:off x="838200" y="1091822"/>
            <a:ext cx="10515600" cy="5609229"/>
          </a:xfrm>
        </p:spPr>
        <p:txBody>
          <a:bodyPr>
            <a:normAutofit/>
          </a:bodyPr>
          <a:lstStyle/>
          <a:p>
            <a:pPr algn="just"/>
            <a:r>
              <a:rPr lang="en-US" sz="3000" dirty="0"/>
              <a:t>It is in the light of the foregoing this paper evaluates how the Boko Haram insurgency changed the pattern of conflict between the farmers and pastoralist to full scale arm banditry and kidnappings in schools of North-western regions of Nigeria. To achieved that this paper evaluates. </a:t>
            </a:r>
          </a:p>
          <a:p>
            <a:pPr algn="just"/>
            <a:r>
              <a:rPr lang="en-US" sz="3000" dirty="0"/>
              <a:t>One the geography and socio-</a:t>
            </a:r>
            <a:r>
              <a:rPr lang="en-US" sz="3000" dirty="0" err="1"/>
              <a:t>demograhic</a:t>
            </a:r>
            <a:r>
              <a:rPr lang="en-US" sz="3000" dirty="0"/>
              <a:t> setting of Katsina. </a:t>
            </a:r>
          </a:p>
          <a:p>
            <a:pPr algn="just"/>
            <a:r>
              <a:rPr lang="en-US" sz="3000" dirty="0"/>
              <a:t>Two The Phases of Farmer Pastoralist Conflicts and the Boko Haram insurgency and its impact on Katsina before the 2020 Kankara school children kidnaping. </a:t>
            </a:r>
          </a:p>
          <a:p>
            <a:pPr algn="just"/>
            <a:r>
              <a:rPr lang="en-US" sz="3000" dirty="0"/>
              <a:t>Three the Kidnapping of the School children and the aftermath.</a:t>
            </a:r>
          </a:p>
          <a:p>
            <a:pPr algn="just"/>
            <a:r>
              <a:rPr lang="en-US" sz="3000" dirty="0"/>
              <a:t> Fourth the parameters that influence conflict over years.</a:t>
            </a:r>
          </a:p>
          <a:p>
            <a:endParaRPr lang="en-US" dirty="0"/>
          </a:p>
        </p:txBody>
      </p:sp>
    </p:spTree>
    <p:extLst>
      <p:ext uri="{BB962C8B-B14F-4D97-AF65-F5344CB8AC3E}">
        <p14:creationId xmlns:p14="http://schemas.microsoft.com/office/powerpoint/2010/main" val="3249829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Geography and Social Demographic Setting of Katsina</a:t>
            </a:r>
            <a:br>
              <a:rPr lang="en-US" dirty="0"/>
            </a:br>
            <a:endParaRPr lang="en-US" dirty="0"/>
          </a:p>
        </p:txBody>
      </p:sp>
      <p:sp>
        <p:nvSpPr>
          <p:cNvPr id="3" name="Content Placeholder 2"/>
          <p:cNvSpPr>
            <a:spLocks noGrp="1"/>
          </p:cNvSpPr>
          <p:nvPr>
            <p:ph idx="1"/>
          </p:nvPr>
        </p:nvSpPr>
        <p:spPr/>
        <p:txBody>
          <a:bodyPr>
            <a:normAutofit/>
          </a:bodyPr>
          <a:lstStyle/>
          <a:p>
            <a:pPr algn="just"/>
            <a:r>
              <a:rPr lang="en-GB" dirty="0"/>
              <a:t>Katsina is one the 36 federating states of Nigeria that is located in the extreme Northern part of the country. The state is bounded by Niger Republic to the north, </a:t>
            </a:r>
            <a:r>
              <a:rPr lang="en-GB" dirty="0" err="1"/>
              <a:t>Jigawa</a:t>
            </a:r>
            <a:r>
              <a:rPr lang="en-GB" dirty="0"/>
              <a:t> and Kano States to the east, Kaduna State to the south and </a:t>
            </a:r>
            <a:r>
              <a:rPr lang="en-GB" dirty="0" err="1"/>
              <a:t>Zamfara</a:t>
            </a:r>
            <a:r>
              <a:rPr lang="en-GB" dirty="0"/>
              <a:t> State to the west</a:t>
            </a:r>
            <a:endParaRPr lang="en-US" dirty="0"/>
          </a:p>
          <a:p>
            <a:pPr algn="just"/>
            <a:r>
              <a:rPr lang="en-GB" dirty="0"/>
              <a:t>The population of the state constitutes mainly of Hausa and Fulani ethnics with small number of other ethnic groups such as Igbo, </a:t>
            </a:r>
            <a:r>
              <a:rPr lang="en-GB" dirty="0" err="1"/>
              <a:t>Tiv</a:t>
            </a:r>
            <a:r>
              <a:rPr lang="en-GB" dirty="0"/>
              <a:t>, Kanuri and Yoruba.</a:t>
            </a:r>
          </a:p>
          <a:p>
            <a:pPr algn="just"/>
            <a:r>
              <a:rPr lang="en-GB" dirty="0"/>
              <a:t>Historically, Katsina state represents the origin of Hausa political aristocracy. The area comprises two ancient kingdoms of Katsina and Daura, respectively.</a:t>
            </a:r>
          </a:p>
          <a:p>
            <a:pPr algn="just"/>
            <a:r>
              <a:rPr lang="en-GB" dirty="0"/>
              <a:t>The predominant occupation of the inhabitant of Katsina is farming and Pastoralism, which were been undoubtedly practiced for centuries. </a:t>
            </a:r>
            <a:endParaRPr lang="en-US" dirty="0"/>
          </a:p>
        </p:txBody>
      </p:sp>
    </p:spTree>
    <p:extLst>
      <p:ext uri="{BB962C8B-B14F-4D97-AF65-F5344CB8AC3E}">
        <p14:creationId xmlns:p14="http://schemas.microsoft.com/office/powerpoint/2010/main" val="3734013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GB" b="1" dirty="0"/>
              <a:t>Katsina State Showing the Major Settlements</a:t>
            </a:r>
            <a:br>
              <a:rPr lang="en-US" dirty="0"/>
            </a:br>
            <a:endParaRPr lang="en-US" dirty="0"/>
          </a:p>
        </p:txBody>
      </p:sp>
      <p:pic>
        <p:nvPicPr>
          <p:cNvPr id="4" name="Content Placeholder 3" descr="F:\Zobe-Dam\katsina road.jpg"/>
          <p:cNvPicPr>
            <a:picLocks noGrp="1"/>
          </p:cNvPicPr>
          <p:nvPr>
            <p:ph idx="1"/>
          </p:nvPr>
        </p:nvPicPr>
        <p:blipFill>
          <a:blip r:embed="rId2"/>
          <a:srcRect/>
          <a:stretch>
            <a:fillRect/>
          </a:stretch>
        </p:blipFill>
        <p:spPr bwMode="auto">
          <a:xfrm>
            <a:off x="3111690" y="914400"/>
            <a:ext cx="6482685" cy="5943599"/>
          </a:xfrm>
          <a:prstGeom prst="rect">
            <a:avLst/>
          </a:prstGeom>
          <a:noFill/>
          <a:ln w="9525">
            <a:noFill/>
            <a:miter lim="800000"/>
            <a:headEnd/>
            <a:tailEnd/>
          </a:ln>
        </p:spPr>
      </p:pic>
    </p:spTree>
    <p:extLst>
      <p:ext uri="{BB962C8B-B14F-4D97-AF65-F5344CB8AC3E}">
        <p14:creationId xmlns:p14="http://schemas.microsoft.com/office/powerpoint/2010/main" val="1841525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Phases of Farmer Pastoralist Conflicts and Boko Haram Insurgence in Katsina Before 2020 </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a:t>The farmer-pastoralists conflicts in Katsina is an essentially economic conflict, irrespective of the religious, cultural and political colorations (</a:t>
            </a:r>
            <a:r>
              <a:rPr lang="en-US" dirty="0" err="1"/>
              <a:t>Abbass</a:t>
            </a:r>
            <a:r>
              <a:rPr lang="en-US" dirty="0"/>
              <a:t>, 2012:191). The conflict is related to population and growth and environmental degradations. </a:t>
            </a:r>
          </a:p>
          <a:p>
            <a:pPr algn="just"/>
            <a:r>
              <a:rPr lang="en-US" dirty="0"/>
              <a:t>Although, Fulani pastoralist and farmers have long coexisted in symbiotic relationships that have persisted through both peaceful and contentious encounters, reports of violent clashes between these two groups are becoming more frequent in the recent Nigerian History.</a:t>
            </a:r>
          </a:p>
          <a:p>
            <a:pPr algn="just"/>
            <a:r>
              <a:rPr lang="en-US" dirty="0"/>
              <a:t>In Katsina to be specific the areas greatly affected by this conflict as indicated above are Local governments bordering </a:t>
            </a:r>
            <a:r>
              <a:rPr lang="en-US" dirty="0" err="1"/>
              <a:t>Zamfara</a:t>
            </a:r>
            <a:r>
              <a:rPr lang="en-US" dirty="0"/>
              <a:t> state where the conflict has persisted for many years. The </a:t>
            </a:r>
            <a:r>
              <a:rPr lang="en-US" dirty="0" err="1"/>
              <a:t>Zamfara</a:t>
            </a:r>
            <a:r>
              <a:rPr lang="en-US" dirty="0"/>
              <a:t>-Katsina border area is dotted with chain stony hills that allows the Bandits to maneuver and operate easily. </a:t>
            </a:r>
          </a:p>
        </p:txBody>
      </p:sp>
    </p:spTree>
    <p:extLst>
      <p:ext uri="{BB962C8B-B14F-4D97-AF65-F5344CB8AC3E}">
        <p14:creationId xmlns:p14="http://schemas.microsoft.com/office/powerpoint/2010/main" val="1201943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866"/>
          </a:xfrm>
        </p:spPr>
        <p:txBody>
          <a:bodyPr>
            <a:normAutofit fontScale="90000"/>
          </a:bodyPr>
          <a:lstStyle/>
          <a:p>
            <a:r>
              <a:rPr lang="en-US" b="1" dirty="0"/>
              <a:t>The Phases of Farmer Pastoralist Cont.</a:t>
            </a:r>
            <a:br>
              <a:rPr lang="en-US" dirty="0"/>
            </a:br>
            <a:endParaRPr lang="en-US" dirty="0"/>
          </a:p>
        </p:txBody>
      </p:sp>
      <p:sp>
        <p:nvSpPr>
          <p:cNvPr id="3" name="Content Placeholder 2"/>
          <p:cNvSpPr>
            <a:spLocks noGrp="1"/>
          </p:cNvSpPr>
          <p:nvPr>
            <p:ph idx="1"/>
          </p:nvPr>
        </p:nvSpPr>
        <p:spPr>
          <a:xfrm>
            <a:off x="300251" y="968992"/>
            <a:ext cx="11737074" cy="5677467"/>
          </a:xfrm>
        </p:spPr>
        <p:txBody>
          <a:bodyPr>
            <a:normAutofit/>
          </a:bodyPr>
          <a:lstStyle/>
          <a:p>
            <a:pPr algn="just"/>
            <a:r>
              <a:rPr lang="en-US" dirty="0"/>
              <a:t>Thus, arm conflict between the farmer and herders men in Katsina can be categorized into three broad phases;</a:t>
            </a:r>
          </a:p>
          <a:p>
            <a:pPr lvl="0" algn="just"/>
            <a:r>
              <a:rPr lang="en-US" dirty="0"/>
              <a:t>The first phase was between 1979-1999 it covers arm conflict between the herdsmen and farmers during the Harvesting seasons and formation of vigilante groups 1980-1999. The conflict during the period only affects the Fulani herders grazing their cattle’s and farmers whose farmlands are trespass by the herdsmen.</a:t>
            </a:r>
          </a:p>
          <a:p>
            <a:pPr lvl="0" algn="just"/>
            <a:r>
              <a:rPr lang="en-US" dirty="0"/>
              <a:t> The second phase of the conflict was between 1999-2015, the arm conflicts during this particular period involves conflicts during Harvesting seasons rustling of cows and other domestic animals. Rustling of cattle in the night as well as broad day light arm robbery perpetuated by the Fulani herdsmen. Attack on Fulani settlements and other extra judicial activities by vigilante members and community security volunteer members.</a:t>
            </a:r>
          </a:p>
          <a:p>
            <a:pPr lvl="0" algn="just"/>
            <a:r>
              <a:rPr lang="en-US" dirty="0"/>
              <a:t>Third phase covers the period 2015 to date.  This period was characterized by seasonal conflicts between the Fulani pastoralist and famers, full scale war between the vigilante and herdsmen, kidnapping of commuters and school children incessant attacks on villages. </a:t>
            </a:r>
          </a:p>
          <a:p>
            <a:pPr marL="0" indent="0">
              <a:buNone/>
            </a:pPr>
            <a:endParaRPr lang="en-US" dirty="0"/>
          </a:p>
          <a:p>
            <a:endParaRPr lang="en-US" dirty="0"/>
          </a:p>
        </p:txBody>
      </p:sp>
    </p:spTree>
    <p:extLst>
      <p:ext uri="{BB962C8B-B14F-4D97-AF65-F5344CB8AC3E}">
        <p14:creationId xmlns:p14="http://schemas.microsoft.com/office/powerpoint/2010/main" val="1189214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Phases of Farmer Pastoralist Cont.</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a:t>The Boko Haram crisis is considered by many people as one such crisis that threatens the general security of the country. The turmoil has basis from the 2009 clash between the members of the group and the security forces that ended with extra-judicial killing of their leader and other members by the Nigerian security agencies, particularly the police and State Security. </a:t>
            </a:r>
          </a:p>
          <a:p>
            <a:pPr algn="just"/>
            <a:r>
              <a:rPr lang="en-US" dirty="0"/>
              <a:t>Thus, from the beginning of Boko Haram insurgency Katsina state have its own share of the conflict only when in June 20, 2011 members of the sect attack Kankara LGA divisional police station and Bank PHB branch in the area. Seven people including five policemen killed in gun and bomb attacks on a police station and a bank in Kankara, Katsina State. </a:t>
            </a:r>
          </a:p>
        </p:txBody>
      </p:sp>
    </p:spTree>
    <p:extLst>
      <p:ext uri="{BB962C8B-B14F-4D97-AF65-F5344CB8AC3E}">
        <p14:creationId xmlns:p14="http://schemas.microsoft.com/office/powerpoint/2010/main" val="412739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765"/>
          </a:xfrm>
        </p:spPr>
        <p:txBody>
          <a:bodyPr>
            <a:normAutofit fontScale="90000"/>
          </a:bodyPr>
          <a:lstStyle/>
          <a:p>
            <a:pPr algn="ctr"/>
            <a:r>
              <a:rPr lang="en-US" b="1" dirty="0"/>
              <a:t>Map of Katsina State Showing the Areas affected by the Fulani Bandits Conflict</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411897" y="2286000"/>
            <a:ext cx="2944343" cy="4022725"/>
          </a:xfrm>
        </p:spPr>
      </p:pic>
    </p:spTree>
    <p:extLst>
      <p:ext uri="{BB962C8B-B14F-4D97-AF65-F5344CB8AC3E}">
        <p14:creationId xmlns:p14="http://schemas.microsoft.com/office/powerpoint/2010/main" val="4406574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1477</TotalTime>
  <Words>2149</Words>
  <Application>Microsoft Macintosh PowerPoint</Application>
  <PresentationFormat>Widescreen</PresentationFormat>
  <Paragraphs>113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Tw Cen MT</vt:lpstr>
      <vt:lpstr>Tw Cen MT Condensed</vt:lpstr>
      <vt:lpstr>Wingdings 3</vt:lpstr>
      <vt:lpstr>Integral</vt:lpstr>
      <vt:lpstr>  From Chibok Girls to Kankara Boys: An Overview of Parameters Surrounding the Kidnapping of Kankara School Children in Southern Katsina Emirate 1987-2019 </vt:lpstr>
      <vt:lpstr>Introduction </vt:lpstr>
      <vt:lpstr>Intro Cont.</vt:lpstr>
      <vt:lpstr>Geography and Social Demographic Setting of Katsina </vt:lpstr>
      <vt:lpstr>Katsina State Showing the Major Settlements </vt:lpstr>
      <vt:lpstr>The Phases of Farmer Pastoralist Conflicts and Boko Haram Insurgence in Katsina Before 2020  </vt:lpstr>
      <vt:lpstr>The Phases of Farmer Pastoralist Cont. </vt:lpstr>
      <vt:lpstr>The Phases of Farmer Pastoralist Cont. </vt:lpstr>
      <vt:lpstr>Map of Katsina State Showing the Areas affected by the Fulani Bandits Conflict</vt:lpstr>
      <vt:lpstr>The School Boys Kidnapping  and Aftermath</vt:lpstr>
      <vt:lpstr>The School Boys Kidnapping  Cont. </vt:lpstr>
      <vt:lpstr>The School Boys Kidnapping  Cont. </vt:lpstr>
      <vt:lpstr>Map of Kankara showing the route through which the boys where herded </vt:lpstr>
      <vt:lpstr>The School Boys Kidnapping  Cont.</vt:lpstr>
      <vt:lpstr>Fig 3. Kankara School Children Inside Military Vans the Night They were Released  </vt:lpstr>
      <vt:lpstr>PowerPoint Presentation</vt:lpstr>
      <vt:lpstr>Incidence of Attacks on Schools Across North-West After Kankara Incident April 2014 - May 2021</vt:lpstr>
      <vt:lpstr>States Affected by Bandits Abduction of School Children</vt:lpstr>
      <vt:lpstr>Other the Parameters of the Conflict</vt:lpstr>
      <vt:lpstr>Other the Parameters Cont.</vt:lpstr>
      <vt:lpstr>Other the Parameters Cont.</vt:lpstr>
      <vt:lpstr>Other the Parameters Cont.</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From Chibok Girls to Kankara Boys: An Overview of Parameters Surrounding the Kidnapping of Kankara School Children in Southern Katsina Emirate 1987-2019 </dc:title>
  <dc:creator>DR. KKR</dc:creator>
  <cp:lastModifiedBy>Kartikay Chadha</cp:lastModifiedBy>
  <cp:revision>26</cp:revision>
  <dcterms:created xsi:type="dcterms:W3CDTF">2022-05-30T10:42:13Z</dcterms:created>
  <dcterms:modified xsi:type="dcterms:W3CDTF">2022-06-03T16:42:28Z</dcterms:modified>
</cp:coreProperties>
</file>